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67" r:id="rId3"/>
    <p:sldId id="268" r:id="rId4"/>
    <p:sldId id="269" r:id="rId5"/>
    <p:sldId id="270" r:id="rId6"/>
    <p:sldId id="277" r:id="rId7"/>
    <p:sldId id="275" r:id="rId8"/>
    <p:sldId id="276" r:id="rId9"/>
    <p:sldId id="278" r:id="rId10"/>
    <p:sldId id="279" r:id="rId11"/>
    <p:sldId id="280" r:id="rId12"/>
    <p:sldId id="281" r:id="rId13"/>
    <p:sldId id="304" r:id="rId14"/>
    <p:sldId id="342"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60" r:id="rId36"/>
    <p:sldId id="302" r:id="rId37"/>
    <p:sldId id="303" r:id="rId38"/>
    <p:sldId id="305" r:id="rId39"/>
    <p:sldId id="306" r:id="rId40"/>
    <p:sldId id="339" r:id="rId41"/>
    <p:sldId id="307" r:id="rId42"/>
    <p:sldId id="308" r:id="rId43"/>
    <p:sldId id="309" r:id="rId44"/>
    <p:sldId id="310" r:id="rId45"/>
    <p:sldId id="314" r:id="rId46"/>
    <p:sldId id="340" r:id="rId47"/>
    <p:sldId id="311" r:id="rId48"/>
    <p:sldId id="312" r:id="rId49"/>
    <p:sldId id="313" r:id="rId50"/>
    <p:sldId id="316" r:id="rId51"/>
    <p:sldId id="315" r:id="rId52"/>
    <p:sldId id="317" r:id="rId53"/>
    <p:sldId id="318" r:id="rId54"/>
    <p:sldId id="319" r:id="rId55"/>
    <p:sldId id="341" r:id="rId56"/>
    <p:sldId id="320" r:id="rId57"/>
    <p:sldId id="321" r:id="rId58"/>
    <p:sldId id="330" r:id="rId59"/>
    <p:sldId id="325" r:id="rId60"/>
    <p:sldId id="327" r:id="rId61"/>
    <p:sldId id="329" r:id="rId62"/>
    <p:sldId id="335" r:id="rId63"/>
    <p:sldId id="343" r:id="rId64"/>
    <p:sldId id="261" r:id="rId65"/>
    <p:sldId id="336" r:id="rId66"/>
    <p:sldId id="338" r:id="rId6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2" autoAdjust="0"/>
    <p:restoredTop sz="94660"/>
  </p:normalViewPr>
  <p:slideViewPr>
    <p:cSldViewPr snapToGrid="0">
      <p:cViewPr varScale="1">
        <p:scale>
          <a:sx n="112" d="100"/>
          <a:sy n="112" d="100"/>
        </p:scale>
        <p:origin x="-85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989B-270B-492B-8262-9C85A345F964}" type="slidenum">
              <a:rPr lang="zh-TW" altLang="en-US" smtClean="0"/>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7"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a:xfrm>
            <a:off x="722313" y="3143250"/>
            <a:ext cx="7772400" cy="1362075"/>
          </a:xfrm>
        </p:spPr>
        <p:txBody>
          <a:bodyPr anchor="t"/>
          <a:lstStyle>
            <a:lvl1pPr algn="ctr">
              <a:defRPr sz="3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3"/>
            <a:ext cx="7772400" cy="1500187"/>
          </a:xfrm>
        </p:spPr>
        <p:txBody>
          <a:bodyPr anchor="b"/>
          <a:lstStyle>
            <a:lvl1pPr marL="0" indent="0" algn="ctr">
              <a:buNone/>
              <a:defRPr sz="1500">
                <a:solidFill>
                  <a:schemeClr val="tx1">
                    <a:tint val="75000"/>
                  </a:schemeClr>
                </a:solidFill>
              </a:defRPr>
            </a:lvl1pPr>
            <a:lvl2pPr marL="342900" indent="0" algn="ctr">
              <a:buNone/>
              <a:defRPr sz="1350">
                <a:solidFill>
                  <a:schemeClr val="tx1">
                    <a:tint val="75000"/>
                  </a:schemeClr>
                </a:solidFill>
              </a:defRPr>
            </a:lvl2pPr>
            <a:lvl3pPr marL="685800" indent="0" algn="ctr">
              <a:buNone/>
              <a:defRPr sz="1200">
                <a:solidFill>
                  <a:schemeClr val="tx1">
                    <a:tint val="75000"/>
                  </a:schemeClr>
                </a:solidFill>
              </a:defRPr>
            </a:lvl3pPr>
            <a:lvl4pPr marL="1028700" indent="0" algn="ctr">
              <a:buNone/>
              <a:defRPr sz="1050">
                <a:solidFill>
                  <a:schemeClr val="tx1">
                    <a:tint val="75000"/>
                  </a:schemeClr>
                </a:solidFill>
              </a:defRPr>
            </a:lvl4pPr>
            <a:lvl5pPr marL="1371600" indent="0" algn="ctr">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 1"/>
          <p:cNvSpPr>
            <a:spLocks noGrp="1"/>
          </p:cNvSpPr>
          <p:nvPr>
            <p:ph type="title"/>
          </p:nvPr>
        </p:nvSpPr>
        <p:spPr>
          <a:xfrm>
            <a:off x="2786050" y="228600"/>
            <a:ext cx="5900752" cy="842946"/>
          </a:xfrm>
        </p:spPr>
        <p:txBody>
          <a:bodyPr anchor="b"/>
          <a:lstStyle>
            <a:lvl1pPr algn="ctr">
              <a:defRPr sz="21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6" y="1142984"/>
            <a:ext cx="2257408" cy="5143536"/>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18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3"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1" y="5410200"/>
            <a:ext cx="5657888" cy="804862"/>
          </a:xfrm>
        </p:spPr>
        <p:txBody>
          <a:bodyPr anchor="ctr"/>
          <a:lstStyle>
            <a:lvl1pPr marL="0" indent="0" algn="r">
              <a:buNone/>
              <a:defRPr sz="900" b="0"/>
            </a:lvl1pPr>
            <a:lvl2pPr marL="342900" indent="0" algn="r">
              <a:buNone/>
              <a:defRPr sz="900" b="0"/>
            </a:lvl2pPr>
            <a:lvl3pPr marL="685800" indent="0" algn="r">
              <a:buNone/>
              <a:defRPr sz="900" b="0"/>
            </a:lvl3pPr>
            <a:lvl4pPr marL="1028700" indent="0" algn="r">
              <a:buNone/>
              <a:defRPr sz="900" b="0"/>
            </a:lvl4pPr>
            <a:lvl5pPr marL="1371600" indent="0" algn="r">
              <a:buNone/>
              <a:defRPr sz="900" b="0"/>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AFEA8B0-C104-49A2-96AE-DF1D6AF59653}"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989B-270B-492B-8262-9C85A345F964}"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825">
                <a:solidFill>
                  <a:schemeClr val="tx2">
                    <a:lumMod val="75000"/>
                    <a:lumOff val="25000"/>
                  </a:schemeClr>
                </a:solidFill>
              </a:defRPr>
            </a:lvl1pPr>
          </a:lstStyle>
          <a:p>
            <a:fld id="{9AFEA8B0-C104-49A2-96AE-DF1D6AF59653}" type="datetimeFigureOut">
              <a:rPr lang="zh-TW" altLang="en-US" smtClean="0"/>
              <a:pPr/>
              <a:t>2016/10/17</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825">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825" b="0">
                <a:solidFill>
                  <a:schemeClr val="tx2">
                    <a:lumMod val="75000"/>
                    <a:lumOff val="25000"/>
                  </a:schemeClr>
                </a:solidFill>
              </a:defRPr>
            </a:lvl1pPr>
          </a:lstStyle>
          <a:p>
            <a:fld id="{8364989B-270B-492B-8262-9C85A345F964}" type="slidenum">
              <a:rPr lang="zh-TW" altLang="en-US" smtClean="0"/>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1" latinLnBrk="0" hangingPunct="1">
        <a:spcBef>
          <a:spcPct val="20000"/>
        </a:spcBef>
        <a:buClr>
          <a:schemeClr val="tx2"/>
        </a:buClr>
        <a:buSzPct val="50000"/>
        <a:buFont typeface="Wingdings 2"/>
        <a:buChar char="ß"/>
        <a:defRPr kumimoji="0" sz="2400" kern="1200">
          <a:solidFill>
            <a:schemeClr val="tx1"/>
          </a:solidFill>
          <a:latin typeface="+mn-lt"/>
          <a:ea typeface="+mn-ea"/>
          <a:cs typeface="+mn-cs"/>
        </a:defRPr>
      </a:lvl1pPr>
      <a:lvl2pPr marL="557213" indent="-214313" algn="l" rtl="0" eaLnBrk="1" latinLnBrk="0" hangingPunct="1">
        <a:spcBef>
          <a:spcPct val="20000"/>
        </a:spcBef>
        <a:buClr>
          <a:schemeClr val="tx2"/>
        </a:buClr>
        <a:buSzPct val="50000"/>
        <a:buFont typeface="Wingdings 2"/>
        <a:buChar char="Þ"/>
        <a:defRPr kumimoji="0" sz="2100" kern="1200">
          <a:solidFill>
            <a:schemeClr val="tx1"/>
          </a:solidFill>
          <a:latin typeface="+mn-lt"/>
          <a:ea typeface="+mn-ea"/>
          <a:cs typeface="+mn-cs"/>
        </a:defRPr>
      </a:lvl2pPr>
      <a:lvl3pPr marL="857250" indent="-171450" algn="l" rtl="0" eaLnBrk="1" latinLnBrk="0" hangingPunct="1">
        <a:spcBef>
          <a:spcPct val="20000"/>
        </a:spcBef>
        <a:buClr>
          <a:schemeClr val="tx2"/>
        </a:buClr>
        <a:buSzPct val="50000"/>
        <a:buFont typeface="Wingdings 2"/>
        <a:buChar char=""/>
        <a:defRPr kumimoji="0" sz="1800" kern="1200">
          <a:solidFill>
            <a:schemeClr val="tx1"/>
          </a:solidFill>
          <a:latin typeface="+mn-lt"/>
          <a:ea typeface="+mn-ea"/>
          <a:cs typeface="+mn-cs"/>
        </a:defRPr>
      </a:lvl3pPr>
      <a:lvl4pPr marL="1200150" indent="-171450" algn="l" rtl="0" eaLnBrk="1" latinLnBrk="0" hangingPunct="1">
        <a:spcBef>
          <a:spcPct val="20000"/>
        </a:spcBef>
        <a:buClr>
          <a:schemeClr val="tx2"/>
        </a:buClr>
        <a:buSzPct val="50000"/>
        <a:buFont typeface="Wingdings 2"/>
        <a:buChar char=""/>
        <a:defRPr kumimoji="0" sz="1500" kern="1200">
          <a:solidFill>
            <a:schemeClr val="tx1"/>
          </a:solidFill>
          <a:latin typeface="+mn-lt"/>
          <a:ea typeface="+mn-ea"/>
          <a:cs typeface="+mn-cs"/>
        </a:defRPr>
      </a:lvl4pPr>
      <a:lvl5pPr marL="1543050" indent="-171450" algn="l" rtl="0" eaLnBrk="1" latinLnBrk="0" hangingPunct="1">
        <a:spcBef>
          <a:spcPct val="20000"/>
        </a:spcBef>
        <a:buClr>
          <a:schemeClr val="tx2"/>
        </a:buClr>
        <a:buSzPct val="50000"/>
        <a:buFont typeface="Wingdings 2"/>
        <a:buChar char=""/>
        <a:defRPr kumimoji="0" sz="1500" kern="1200">
          <a:solidFill>
            <a:schemeClr val="tx1"/>
          </a:solidFill>
          <a:latin typeface="+mn-lt"/>
          <a:ea typeface="+mn-ea"/>
          <a:cs typeface="+mn-cs"/>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56823" y="373487"/>
            <a:ext cx="7946264" cy="3709116"/>
          </a:xfrm>
        </p:spPr>
        <p:txBody>
          <a:bodyPr>
            <a:normAutofit fontScale="90000"/>
          </a:bodyPr>
          <a:lstStyle/>
          <a:p>
            <a:pPr>
              <a:defRPr/>
            </a:pPr>
            <a:r>
              <a:rPr lang="zh-TW" altLang="en-US" sz="4000" b="1" dirty="0">
                <a:solidFill>
                  <a:srgbClr val="C00000"/>
                </a:solidFill>
              </a:rPr>
              <a:t>北美洲臺灣教會協會教育委員會</a:t>
            </a:r>
            <a:r>
              <a:rPr lang="en-US" altLang="zh-TW" sz="4000" b="1" dirty="0">
                <a:solidFill>
                  <a:srgbClr val="C00000"/>
                </a:solidFill>
              </a:rPr>
              <a:t/>
            </a:r>
            <a:br>
              <a:rPr lang="en-US" altLang="zh-TW" sz="4000" b="1" dirty="0">
                <a:solidFill>
                  <a:srgbClr val="C00000"/>
                </a:solidFill>
              </a:rPr>
            </a:br>
            <a:r>
              <a:rPr lang="en-US" altLang="zh-TW" sz="4000" b="1" dirty="0">
                <a:solidFill>
                  <a:srgbClr val="C00000"/>
                </a:solidFill>
              </a:rPr>
              <a:t>2016</a:t>
            </a:r>
            <a:r>
              <a:rPr lang="zh-TW" altLang="en-US" sz="4000" b="1" dirty="0">
                <a:solidFill>
                  <a:srgbClr val="C00000"/>
                </a:solidFill>
              </a:rPr>
              <a:t>年神學研究會</a:t>
            </a:r>
            <a:r>
              <a:rPr lang="en-US" altLang="zh-TW" sz="4000" b="1" dirty="0">
                <a:solidFill>
                  <a:srgbClr val="C00000"/>
                </a:solidFill>
              </a:rPr>
              <a:t/>
            </a:r>
            <a:br>
              <a:rPr lang="en-US" altLang="zh-TW" sz="4000" b="1" dirty="0">
                <a:solidFill>
                  <a:srgbClr val="C00000"/>
                </a:solidFill>
              </a:rPr>
            </a:br>
            <a:r>
              <a:rPr lang="en-US" altLang="zh-TW" sz="2700" b="1" dirty="0">
                <a:solidFill>
                  <a:srgbClr val="C00000"/>
                </a:solidFill>
              </a:rPr>
              <a:t/>
            </a:r>
            <a:br>
              <a:rPr lang="en-US" altLang="zh-TW" sz="2700" b="1" dirty="0">
                <a:solidFill>
                  <a:srgbClr val="C00000"/>
                </a:solidFill>
              </a:rPr>
            </a:br>
            <a:r>
              <a:rPr lang="en-US" altLang="zh-TW" sz="2700" b="1" dirty="0">
                <a:solidFill>
                  <a:srgbClr val="C00000"/>
                </a:solidFill>
              </a:rPr>
              <a:t/>
            </a:r>
            <a:br>
              <a:rPr lang="en-US" altLang="zh-TW" sz="2700" b="1" dirty="0">
                <a:solidFill>
                  <a:srgbClr val="C00000"/>
                </a:solidFill>
              </a:rPr>
            </a:br>
            <a:r>
              <a:rPr lang="zh-TW" altLang="en-US" sz="6000" b="1" dirty="0">
                <a:solidFill>
                  <a:srgbClr val="7030A0"/>
                </a:solidFill>
                <a:latin typeface="標楷體" panose="03000509000000000000" pitchFamily="65" charset="-120"/>
                <a:ea typeface="標楷體" panose="03000509000000000000" pitchFamily="65" charset="-120"/>
              </a:rPr>
              <a:t>祭司神學與申命記神學</a:t>
            </a:r>
            <a:r>
              <a:rPr lang="en-US" altLang="zh-TW" sz="6000" b="1" dirty="0">
                <a:solidFill>
                  <a:srgbClr val="7030A0"/>
                </a:solidFill>
                <a:latin typeface="標楷體" panose="03000509000000000000" pitchFamily="65" charset="-120"/>
                <a:ea typeface="標楷體" panose="03000509000000000000" pitchFamily="65" charset="-120"/>
              </a:rPr>
              <a:t/>
            </a:r>
            <a:br>
              <a:rPr lang="en-US" altLang="zh-TW" sz="6000" b="1" dirty="0">
                <a:solidFill>
                  <a:srgbClr val="7030A0"/>
                </a:solidFill>
                <a:latin typeface="標楷體" panose="03000509000000000000" pitchFamily="65" charset="-120"/>
                <a:ea typeface="標楷體" panose="03000509000000000000" pitchFamily="65" charset="-120"/>
              </a:rPr>
            </a:br>
            <a:r>
              <a:rPr lang="zh-TW" altLang="en-US" sz="6000" b="1" dirty="0">
                <a:solidFill>
                  <a:srgbClr val="7030A0"/>
                </a:solidFill>
                <a:latin typeface="標楷體" panose="03000509000000000000" pitchFamily="65" charset="-120"/>
                <a:ea typeface="標楷體" panose="03000509000000000000" pitchFamily="65" charset="-120"/>
              </a:rPr>
              <a:t>整合的背景與意涵</a:t>
            </a:r>
            <a:r>
              <a:rPr lang="en-US" altLang="zh-TW" sz="6000" b="1" dirty="0"/>
              <a:t>         </a:t>
            </a:r>
            <a:endParaRPr lang="zh-TW" altLang="en-US" sz="6000" b="1" dirty="0">
              <a:solidFill>
                <a:srgbClr val="7030A0"/>
              </a:solidFill>
              <a:latin typeface="+mj-ea"/>
            </a:endParaRPr>
          </a:p>
        </p:txBody>
      </p:sp>
      <p:sp>
        <p:nvSpPr>
          <p:cNvPr id="13315" name="Rectangle 3"/>
          <p:cNvSpPr>
            <a:spLocks noGrp="1" noChangeArrowheads="1"/>
          </p:cNvSpPr>
          <p:nvPr>
            <p:ph type="subTitle" idx="1"/>
          </p:nvPr>
        </p:nvSpPr>
        <p:spPr>
          <a:xfrm>
            <a:off x="2100865" y="5330899"/>
            <a:ext cx="4800600" cy="701278"/>
          </a:xfrm>
        </p:spPr>
        <p:txBody>
          <a:bodyPr>
            <a:normAutofit/>
          </a:bodyPr>
          <a:lstStyle/>
          <a:p>
            <a:pPr eaLnBrk="1" hangingPunct="1"/>
            <a:r>
              <a:rPr lang="en-US" altLang="zh-TW" sz="4000" b="1" dirty="0">
                <a:solidFill>
                  <a:srgbClr val="C00000"/>
                </a:solidFill>
              </a:rPr>
              <a:t>2016</a:t>
            </a:r>
            <a:r>
              <a:rPr lang="zh-TW" altLang="en-US" sz="4000" b="1" dirty="0">
                <a:solidFill>
                  <a:srgbClr val="C00000"/>
                </a:solidFill>
              </a:rPr>
              <a:t>年</a:t>
            </a:r>
            <a:r>
              <a:rPr lang="en-US" altLang="zh-TW" sz="4000" b="1" dirty="0">
                <a:solidFill>
                  <a:srgbClr val="C00000"/>
                </a:solidFill>
              </a:rPr>
              <a:t>10</a:t>
            </a:r>
            <a:r>
              <a:rPr lang="zh-TW" altLang="en-US" sz="4000" b="1" dirty="0">
                <a:solidFill>
                  <a:srgbClr val="C00000"/>
                </a:solidFill>
              </a:rPr>
              <a:t>月</a:t>
            </a:r>
            <a:r>
              <a:rPr lang="en-US" altLang="zh-TW" sz="4000" b="1" dirty="0">
                <a:solidFill>
                  <a:srgbClr val="C00000"/>
                </a:solidFill>
              </a:rPr>
              <a:t>6</a:t>
            </a:r>
            <a:r>
              <a:rPr lang="zh-TW" altLang="en-US" sz="4000" b="1" dirty="0">
                <a:solidFill>
                  <a:srgbClr val="C00000"/>
                </a:solidFill>
              </a:rPr>
              <a:t>日</a:t>
            </a:r>
          </a:p>
        </p:txBody>
      </p:sp>
    </p:spTree>
    <p:extLst>
      <p:ext uri="{BB962C8B-B14F-4D97-AF65-F5344CB8AC3E}">
        <p14:creationId xmlns:p14="http://schemas.microsoft.com/office/powerpoint/2010/main" xmlns="" val="170105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normAutofit/>
          </a:bodyPr>
          <a:lstStyle/>
          <a:p>
            <a:pPr>
              <a:defRPr/>
            </a:pPr>
            <a:r>
              <a:rPr lang="zh-TW" altLang="zh-TW" b="1" dirty="0" smtClean="0">
                <a:solidFill>
                  <a:schemeClr val="accent6">
                    <a:lumMod val="50000"/>
                  </a:schemeClr>
                </a:solidFill>
              </a:rPr>
              <a:t>申</a:t>
            </a:r>
            <a:r>
              <a:rPr lang="zh-TW" altLang="zh-TW" b="1" dirty="0">
                <a:solidFill>
                  <a:schemeClr val="accent6">
                    <a:lumMod val="50000"/>
                  </a:schemeClr>
                </a:solidFill>
              </a:rPr>
              <a:t>命記</a:t>
            </a:r>
            <a:r>
              <a:rPr lang="zh-TW" altLang="zh-TW" b="1" dirty="0" smtClean="0">
                <a:solidFill>
                  <a:schemeClr val="accent6">
                    <a:lumMod val="50000"/>
                  </a:schemeClr>
                </a:solidFill>
              </a:rPr>
              <a:t>的</a:t>
            </a:r>
            <a:r>
              <a:rPr lang="zh-TW" altLang="en-US" b="1" dirty="0" smtClean="0">
                <a:solidFill>
                  <a:schemeClr val="accent6">
                    <a:lumMod val="50000"/>
                  </a:schemeClr>
                </a:solidFill>
              </a:rPr>
              <a:t>啟示與成文</a:t>
            </a:r>
            <a:r>
              <a:rPr lang="zh-TW" altLang="zh-TW" b="1" dirty="0" smtClean="0">
                <a:solidFill>
                  <a:schemeClr val="accent6">
                    <a:lumMod val="50000"/>
                  </a:schemeClr>
                </a:solidFill>
              </a:rPr>
              <a:t>年代</a:t>
            </a:r>
            <a:endParaRPr lang="zh-TW" altLang="en-US" b="1" dirty="0">
              <a:solidFill>
                <a:schemeClr val="accent6">
                  <a:lumMod val="50000"/>
                </a:schemeClr>
              </a:solidFill>
            </a:endParaRPr>
          </a:p>
        </p:txBody>
      </p:sp>
      <p:sp>
        <p:nvSpPr>
          <p:cNvPr id="15363" name="內容版面配置區 2"/>
          <p:cNvSpPr>
            <a:spLocks noGrp="1"/>
          </p:cNvSpPr>
          <p:nvPr>
            <p:ph idx="1"/>
          </p:nvPr>
        </p:nvSpPr>
        <p:spPr>
          <a:xfrm>
            <a:off x="457200" y="1417638"/>
            <a:ext cx="8229600" cy="5111951"/>
          </a:xfrm>
        </p:spPr>
        <p:txBody>
          <a:bodyPr>
            <a:noAutofit/>
          </a:bodyPr>
          <a:lstStyle/>
          <a:p>
            <a:r>
              <a:rPr lang="en-US" altLang="zh-TW" sz="3200" dirty="0">
                <a:solidFill>
                  <a:schemeClr val="bg2">
                    <a:lumMod val="10000"/>
                  </a:schemeClr>
                </a:solidFill>
              </a:rPr>
              <a:t>1. </a:t>
            </a:r>
            <a:r>
              <a:rPr lang="zh-TW" altLang="zh-TW" sz="3200" b="1" dirty="0">
                <a:solidFill>
                  <a:srgbClr val="C00000"/>
                </a:solidFill>
              </a:rPr>
              <a:t>偤太傳統</a:t>
            </a:r>
            <a:r>
              <a:rPr lang="zh-TW" altLang="zh-TW" sz="3200" dirty="0">
                <a:solidFill>
                  <a:schemeClr val="bg2">
                    <a:lumMod val="10000"/>
                  </a:schemeClr>
                </a:solidFill>
              </a:rPr>
              <a:t>：摩西五經，著於主前十四或十三世紀。</a:t>
            </a:r>
          </a:p>
          <a:p>
            <a:r>
              <a:rPr lang="en-US" altLang="zh-TW" sz="3200" dirty="0">
                <a:solidFill>
                  <a:schemeClr val="bg2">
                    <a:lumMod val="10000"/>
                  </a:schemeClr>
                </a:solidFill>
              </a:rPr>
              <a:t>2. </a:t>
            </a:r>
            <a:r>
              <a:rPr lang="en-US" altLang="zh-TW" sz="3200" b="1" dirty="0">
                <a:solidFill>
                  <a:srgbClr val="C00000"/>
                </a:solidFill>
              </a:rPr>
              <a:t>M. </a:t>
            </a:r>
            <a:r>
              <a:rPr lang="en-US" altLang="zh-TW" sz="3200" b="1" dirty="0" err="1">
                <a:solidFill>
                  <a:srgbClr val="C00000"/>
                </a:solidFill>
              </a:rPr>
              <a:t>Noth</a:t>
            </a:r>
            <a:r>
              <a:rPr lang="en-US" altLang="zh-TW" sz="3200" dirty="0">
                <a:solidFill>
                  <a:schemeClr val="bg2">
                    <a:lumMod val="10000"/>
                  </a:schemeClr>
                </a:solidFill>
              </a:rPr>
              <a:t>, 1943, </a:t>
            </a:r>
            <a:r>
              <a:rPr lang="zh-TW" altLang="zh-TW" sz="3200" dirty="0">
                <a:solidFill>
                  <a:schemeClr val="bg2">
                    <a:lumMod val="10000"/>
                  </a:schemeClr>
                </a:solidFill>
              </a:rPr>
              <a:t>首倡申命記史，認為申命記、約書亞記、士師記、撒母耳記上下、列王上下，此七書編成於主前</a:t>
            </a:r>
            <a:r>
              <a:rPr lang="en-US" altLang="zh-TW" sz="3200" dirty="0">
                <a:solidFill>
                  <a:schemeClr val="bg2">
                    <a:lumMod val="10000"/>
                  </a:schemeClr>
                </a:solidFill>
              </a:rPr>
              <a:t>550</a:t>
            </a:r>
            <a:r>
              <a:rPr lang="zh-TW" altLang="zh-TW" sz="3200" dirty="0">
                <a:solidFill>
                  <a:schemeClr val="bg2">
                    <a:lumMod val="10000"/>
                  </a:schemeClr>
                </a:solidFill>
              </a:rPr>
              <a:t>年，解釋亡國之因。</a:t>
            </a:r>
          </a:p>
          <a:p>
            <a:r>
              <a:rPr lang="en-US" altLang="zh-TW" sz="3200" dirty="0">
                <a:solidFill>
                  <a:schemeClr val="bg2">
                    <a:lumMod val="10000"/>
                  </a:schemeClr>
                </a:solidFill>
              </a:rPr>
              <a:t>3. </a:t>
            </a:r>
            <a:r>
              <a:rPr lang="en-US" altLang="zh-TW" sz="3200" b="1" dirty="0">
                <a:solidFill>
                  <a:srgbClr val="C00000"/>
                </a:solidFill>
              </a:rPr>
              <a:t>G. von Rad</a:t>
            </a:r>
            <a:r>
              <a:rPr lang="en-US" altLang="zh-TW" sz="3200" dirty="0">
                <a:solidFill>
                  <a:schemeClr val="bg2">
                    <a:lumMod val="10000"/>
                  </a:schemeClr>
                </a:solidFill>
              </a:rPr>
              <a:t>, 1953, </a:t>
            </a:r>
            <a:r>
              <a:rPr lang="zh-TW" altLang="zh-TW" sz="3200" dirty="0">
                <a:solidFill>
                  <a:schemeClr val="bg2">
                    <a:lumMod val="10000"/>
                  </a:schemeClr>
                </a:solidFill>
              </a:rPr>
              <a:t>六經說。需從創世記讀到約書亞記，神之應許才有應驗。</a:t>
            </a:r>
          </a:p>
          <a:p>
            <a:r>
              <a:rPr lang="en-US" altLang="zh-TW" sz="3200" dirty="0">
                <a:solidFill>
                  <a:schemeClr val="bg2">
                    <a:lumMod val="10000"/>
                  </a:schemeClr>
                </a:solidFill>
              </a:rPr>
              <a:t>4. </a:t>
            </a:r>
            <a:r>
              <a:rPr lang="en-US" altLang="zh-TW" sz="3200" b="1" dirty="0">
                <a:solidFill>
                  <a:srgbClr val="C00000"/>
                </a:solidFill>
              </a:rPr>
              <a:t>E. W. Nicholson</a:t>
            </a:r>
            <a:r>
              <a:rPr lang="en-US" altLang="zh-TW" sz="3200" dirty="0">
                <a:solidFill>
                  <a:schemeClr val="bg2">
                    <a:lumMod val="10000"/>
                  </a:schemeClr>
                </a:solidFill>
              </a:rPr>
              <a:t>, 1967, </a:t>
            </a:r>
            <a:r>
              <a:rPr lang="zh-TW" altLang="zh-TW" sz="3200" dirty="0">
                <a:solidFill>
                  <a:schemeClr val="bg2">
                    <a:lumMod val="10000"/>
                  </a:schemeClr>
                </a:solidFill>
              </a:rPr>
              <a:t>北國滅亡，其先知南逃配合南國進行改革，防南國滅亡。</a:t>
            </a:r>
          </a:p>
        </p:txBody>
      </p:sp>
    </p:spTree>
    <p:extLst>
      <p:ext uri="{BB962C8B-B14F-4D97-AF65-F5344CB8AC3E}">
        <p14:creationId xmlns:p14="http://schemas.microsoft.com/office/powerpoint/2010/main" xmlns="" val="350431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485900" y="360609"/>
            <a:ext cx="6172200" cy="953036"/>
          </a:xfrm>
        </p:spPr>
        <p:txBody>
          <a:bodyPr>
            <a:normAutofit/>
          </a:bodyPr>
          <a:lstStyle/>
          <a:p>
            <a:pPr>
              <a:defRPr/>
            </a:pPr>
            <a:r>
              <a:rPr lang="zh-TW" altLang="zh-TW" sz="3600" b="1" dirty="0">
                <a:solidFill>
                  <a:schemeClr val="accent6">
                    <a:lumMod val="50000"/>
                  </a:schemeClr>
                </a:solidFill>
              </a:rPr>
              <a:t>申命記的</a:t>
            </a:r>
            <a:r>
              <a:rPr lang="zh-TW" altLang="en-US" sz="3600" b="1" dirty="0">
                <a:solidFill>
                  <a:schemeClr val="accent6">
                    <a:lumMod val="50000"/>
                  </a:schemeClr>
                </a:solidFill>
              </a:rPr>
              <a:t>啟示與成文</a:t>
            </a:r>
            <a:r>
              <a:rPr lang="zh-TW" altLang="zh-TW" sz="3600" b="1" dirty="0">
                <a:solidFill>
                  <a:schemeClr val="accent6">
                    <a:lumMod val="50000"/>
                  </a:schemeClr>
                </a:solidFill>
              </a:rPr>
              <a:t>年代</a:t>
            </a:r>
            <a:endParaRPr lang="zh-TW" altLang="en-US" sz="3600" b="1" dirty="0">
              <a:solidFill>
                <a:schemeClr val="accent6">
                  <a:lumMod val="50000"/>
                </a:schemeClr>
              </a:solidFill>
            </a:endParaRPr>
          </a:p>
        </p:txBody>
      </p:sp>
      <p:sp>
        <p:nvSpPr>
          <p:cNvPr id="15363" name="內容版面配置區 2"/>
          <p:cNvSpPr>
            <a:spLocks noGrp="1"/>
          </p:cNvSpPr>
          <p:nvPr>
            <p:ph idx="1"/>
          </p:nvPr>
        </p:nvSpPr>
        <p:spPr>
          <a:xfrm>
            <a:off x="656823" y="1429555"/>
            <a:ext cx="7843234" cy="5254579"/>
          </a:xfrm>
        </p:spPr>
        <p:txBody>
          <a:bodyPr>
            <a:noAutofit/>
          </a:bodyPr>
          <a:lstStyle/>
          <a:p>
            <a:pPr>
              <a:defRPr/>
            </a:pPr>
            <a:r>
              <a:rPr lang="en-US" altLang="zh-TW" sz="2800" dirty="0" smtClean="0"/>
              <a:t>5</a:t>
            </a:r>
            <a:r>
              <a:rPr lang="en-US" altLang="zh-TW" sz="2800" dirty="0"/>
              <a:t>. </a:t>
            </a:r>
            <a:r>
              <a:rPr lang="en-US" altLang="zh-TW" sz="3200" b="1" dirty="0">
                <a:solidFill>
                  <a:srgbClr val="C00000"/>
                </a:solidFill>
              </a:rPr>
              <a:t>F. Cross</a:t>
            </a:r>
            <a:r>
              <a:rPr lang="en-US" altLang="zh-TW" sz="2800" dirty="0"/>
              <a:t>, 1968, </a:t>
            </a:r>
            <a:r>
              <a:rPr lang="zh-TW" altLang="zh-TW" sz="2800" dirty="0"/>
              <a:t>認為申命記與申命記史含有</a:t>
            </a:r>
          </a:p>
          <a:p>
            <a:pPr marL="0" indent="0">
              <a:buNone/>
              <a:defRPr/>
            </a:pPr>
            <a:r>
              <a:rPr lang="en-US" altLang="zh-TW" sz="2800" dirty="0"/>
              <a:t>	Dtr1(</a:t>
            </a:r>
            <a:r>
              <a:rPr lang="zh-TW" altLang="zh-TW" sz="2800" dirty="0"/>
              <a:t>第一版申命記史</a:t>
            </a:r>
            <a:r>
              <a:rPr lang="en-US" altLang="zh-TW" sz="2800" dirty="0"/>
              <a:t>)</a:t>
            </a:r>
            <a:r>
              <a:rPr lang="zh-TW" altLang="zh-TW" sz="2800" dirty="0"/>
              <a:t>，編成於主前</a:t>
            </a:r>
            <a:r>
              <a:rPr lang="en-US" altLang="zh-TW" sz="2800" dirty="0" smtClean="0"/>
              <a:t>621-</a:t>
            </a:r>
          </a:p>
          <a:p>
            <a:pPr marL="0" indent="0">
              <a:buNone/>
              <a:defRPr/>
            </a:pPr>
            <a:r>
              <a:rPr lang="en-US" altLang="zh-TW" sz="2800" dirty="0"/>
              <a:t> </a:t>
            </a:r>
            <a:r>
              <a:rPr lang="en-US" altLang="zh-TW" sz="2800" dirty="0" smtClean="0"/>
              <a:t>                 609</a:t>
            </a:r>
            <a:r>
              <a:rPr lang="zh-TW" altLang="zh-TW" sz="2800" dirty="0" smtClean="0"/>
              <a:t>年</a:t>
            </a:r>
            <a:r>
              <a:rPr lang="zh-TW" altLang="zh-TW" sz="2800" dirty="0"/>
              <a:t>，</a:t>
            </a:r>
            <a:r>
              <a:rPr lang="zh-TW" altLang="zh-TW" sz="2800" dirty="0" smtClean="0"/>
              <a:t>支援</a:t>
            </a:r>
            <a:r>
              <a:rPr lang="zh-TW" altLang="zh-TW" sz="2800" dirty="0"/>
              <a:t>約西亞王宗教改革。</a:t>
            </a:r>
          </a:p>
          <a:p>
            <a:pPr marL="0" indent="0">
              <a:buNone/>
              <a:defRPr/>
            </a:pPr>
            <a:r>
              <a:rPr lang="en-US" altLang="zh-TW" sz="2800" dirty="0"/>
              <a:t>	Dtr2(</a:t>
            </a:r>
            <a:r>
              <a:rPr lang="zh-TW" altLang="zh-TW" sz="2800" dirty="0"/>
              <a:t>第二版申命記史</a:t>
            </a:r>
            <a:r>
              <a:rPr lang="en-US" altLang="zh-TW" sz="2800" dirty="0"/>
              <a:t>)</a:t>
            </a:r>
            <a:r>
              <a:rPr lang="zh-TW" altLang="zh-TW" sz="2800" dirty="0"/>
              <a:t>，編成於主前</a:t>
            </a:r>
            <a:r>
              <a:rPr lang="en-US" altLang="zh-TW" sz="2800" dirty="0"/>
              <a:t>550</a:t>
            </a:r>
            <a:r>
              <a:rPr lang="zh-TW" altLang="zh-TW" sz="2800" dirty="0"/>
              <a:t>年</a:t>
            </a:r>
            <a:r>
              <a:rPr lang="zh-TW" altLang="zh-TW" sz="2800" dirty="0" smtClean="0"/>
              <a:t>，</a:t>
            </a:r>
            <a:endParaRPr lang="en-US" altLang="zh-TW" sz="2800" dirty="0" smtClean="0"/>
          </a:p>
          <a:p>
            <a:pPr marL="0" indent="0">
              <a:buNone/>
              <a:defRPr/>
            </a:pPr>
            <a:r>
              <a:rPr lang="en-US" altLang="zh-TW" sz="2800" dirty="0"/>
              <a:t> </a:t>
            </a:r>
            <a:r>
              <a:rPr lang="en-US" altLang="zh-TW" sz="2800" dirty="0" smtClean="0"/>
              <a:t>                 </a:t>
            </a:r>
            <a:r>
              <a:rPr lang="zh-TW" altLang="zh-TW" sz="2800" dirty="0" smtClean="0"/>
              <a:t>解釋亡國</a:t>
            </a:r>
            <a:r>
              <a:rPr lang="zh-TW" altLang="zh-TW" sz="2800" dirty="0"/>
              <a:t>之因。</a:t>
            </a:r>
          </a:p>
          <a:p>
            <a:pPr>
              <a:defRPr/>
            </a:pPr>
            <a:r>
              <a:rPr lang="en-US" altLang="zh-TW" sz="2800" dirty="0"/>
              <a:t>6. </a:t>
            </a:r>
            <a:r>
              <a:rPr lang="en-US" altLang="zh-TW" sz="3200" b="1" dirty="0">
                <a:solidFill>
                  <a:srgbClr val="C00000"/>
                </a:solidFill>
              </a:rPr>
              <a:t>W. Dietrich</a:t>
            </a:r>
            <a:r>
              <a:rPr lang="en-US" altLang="zh-TW" sz="2800" dirty="0"/>
              <a:t>, 1972, </a:t>
            </a:r>
            <a:r>
              <a:rPr lang="zh-TW" altLang="zh-TW" sz="2800" dirty="0"/>
              <a:t>認為申命記與申命記史</a:t>
            </a:r>
            <a:r>
              <a:rPr lang="zh-TW" altLang="zh-TW" sz="2800" dirty="0" smtClean="0"/>
              <a:t>含</a:t>
            </a:r>
            <a:endParaRPr lang="en-US" altLang="zh-TW" sz="2800" dirty="0" smtClean="0"/>
          </a:p>
          <a:p>
            <a:pPr marL="0" indent="0">
              <a:buNone/>
              <a:defRPr/>
            </a:pPr>
            <a:r>
              <a:rPr lang="en-US" altLang="zh-TW" sz="2800" dirty="0" smtClean="0"/>
              <a:t>          </a:t>
            </a:r>
            <a:r>
              <a:rPr lang="zh-TW" altLang="zh-TW" sz="2800" dirty="0" smtClean="0"/>
              <a:t>有</a:t>
            </a:r>
            <a:endParaRPr lang="zh-TW" altLang="zh-TW" sz="2800" dirty="0"/>
          </a:p>
          <a:p>
            <a:pPr marL="0" indent="0">
              <a:buNone/>
              <a:defRPr/>
            </a:pPr>
            <a:r>
              <a:rPr lang="en-US" altLang="zh-TW" sz="2800" dirty="0"/>
              <a:t>	</a:t>
            </a:r>
            <a:r>
              <a:rPr lang="en-US" altLang="zh-TW" sz="2800" dirty="0" err="1"/>
              <a:t>DtrH</a:t>
            </a:r>
            <a:r>
              <a:rPr lang="en-US" altLang="zh-TW" sz="2800" dirty="0"/>
              <a:t>: </a:t>
            </a:r>
            <a:r>
              <a:rPr lang="zh-TW" altLang="zh-TW" sz="2800" dirty="0"/>
              <a:t>歷史資料。</a:t>
            </a:r>
          </a:p>
          <a:p>
            <a:pPr marL="0" indent="0">
              <a:buNone/>
              <a:defRPr/>
            </a:pPr>
            <a:r>
              <a:rPr lang="en-US" altLang="zh-TW" sz="2800" dirty="0"/>
              <a:t>	</a:t>
            </a:r>
            <a:r>
              <a:rPr lang="en-US" altLang="zh-TW" sz="2800" dirty="0" err="1"/>
              <a:t>DtrN</a:t>
            </a:r>
            <a:r>
              <a:rPr lang="en-US" altLang="zh-TW" sz="2800" dirty="0"/>
              <a:t>: </a:t>
            </a:r>
            <a:r>
              <a:rPr lang="zh-TW" altLang="zh-TW" sz="2800" dirty="0"/>
              <a:t>法律資料。</a:t>
            </a:r>
          </a:p>
          <a:p>
            <a:pPr marL="0" indent="0">
              <a:buNone/>
              <a:defRPr/>
            </a:pPr>
            <a:r>
              <a:rPr lang="en-US" altLang="zh-TW" sz="2800" dirty="0"/>
              <a:t>	</a:t>
            </a:r>
            <a:r>
              <a:rPr lang="en-US" altLang="zh-TW" sz="2800" dirty="0" err="1"/>
              <a:t>DtrP</a:t>
            </a:r>
            <a:r>
              <a:rPr lang="en-US" altLang="zh-TW" sz="2800" dirty="0"/>
              <a:t>: </a:t>
            </a:r>
            <a:r>
              <a:rPr lang="zh-TW" altLang="zh-TW" sz="2800" dirty="0"/>
              <a:t>先知資料</a:t>
            </a:r>
            <a:r>
              <a:rPr lang="zh-TW" altLang="zh-TW" sz="2800" dirty="0" smtClean="0"/>
              <a:t>。</a:t>
            </a:r>
            <a:endParaRPr lang="zh-TW" altLang="zh-TW" sz="2800" dirty="0"/>
          </a:p>
        </p:txBody>
      </p:sp>
    </p:spTree>
    <p:extLst>
      <p:ext uri="{BB962C8B-B14F-4D97-AF65-F5344CB8AC3E}">
        <p14:creationId xmlns:p14="http://schemas.microsoft.com/office/powerpoint/2010/main" xmlns="" val="417538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485900" y="296214"/>
            <a:ext cx="6172200" cy="1004552"/>
          </a:xfrm>
        </p:spPr>
        <p:txBody>
          <a:bodyPr>
            <a:normAutofit fontScale="90000"/>
          </a:bodyPr>
          <a:lstStyle/>
          <a:p>
            <a:pPr>
              <a:defRPr/>
            </a:pPr>
            <a:r>
              <a:rPr lang="zh-TW" altLang="zh-TW" sz="4000" b="1" dirty="0">
                <a:solidFill>
                  <a:schemeClr val="accent6">
                    <a:lumMod val="50000"/>
                  </a:schemeClr>
                </a:solidFill>
              </a:rPr>
              <a:t>文學</a:t>
            </a:r>
            <a:r>
              <a:rPr lang="zh-TW" altLang="zh-TW" sz="4000" b="1" dirty="0" smtClean="0">
                <a:solidFill>
                  <a:schemeClr val="accent6">
                    <a:lumMod val="50000"/>
                  </a:schemeClr>
                </a:solidFill>
              </a:rPr>
              <a:t>形式</a:t>
            </a:r>
            <a:r>
              <a:rPr lang="en-US" altLang="zh-TW" sz="4000" b="1" dirty="0" smtClean="0">
                <a:solidFill>
                  <a:schemeClr val="accent6">
                    <a:lumMod val="50000"/>
                  </a:schemeClr>
                </a:solidFill>
              </a:rPr>
              <a:t/>
            </a:r>
            <a:br>
              <a:rPr lang="en-US" altLang="zh-TW" sz="4000" b="1" dirty="0" smtClean="0">
                <a:solidFill>
                  <a:schemeClr val="accent6">
                    <a:lumMod val="50000"/>
                  </a:schemeClr>
                </a:solidFill>
              </a:rPr>
            </a:br>
            <a:r>
              <a:rPr lang="en-US" altLang="zh-TW" sz="3100" dirty="0" smtClean="0">
                <a:solidFill>
                  <a:schemeClr val="accent6">
                    <a:lumMod val="50000"/>
                  </a:schemeClr>
                </a:solidFill>
              </a:rPr>
              <a:t>George Mendenhall</a:t>
            </a:r>
            <a:endParaRPr lang="zh-TW" altLang="en-US" sz="3100" dirty="0">
              <a:solidFill>
                <a:schemeClr val="accent6">
                  <a:lumMod val="50000"/>
                </a:schemeClr>
              </a:solidFill>
            </a:endParaRPr>
          </a:p>
        </p:txBody>
      </p:sp>
      <p:sp>
        <p:nvSpPr>
          <p:cNvPr id="16387" name="內容版面配置區 2"/>
          <p:cNvSpPr>
            <a:spLocks noGrp="1"/>
          </p:cNvSpPr>
          <p:nvPr>
            <p:ph idx="1"/>
          </p:nvPr>
        </p:nvSpPr>
        <p:spPr>
          <a:xfrm>
            <a:off x="492617" y="1493949"/>
            <a:ext cx="8345510" cy="5215943"/>
          </a:xfrm>
        </p:spPr>
        <p:txBody>
          <a:bodyPr>
            <a:noAutofit/>
          </a:bodyPr>
          <a:lstStyle/>
          <a:p>
            <a:pPr>
              <a:defRPr/>
            </a:pPr>
            <a:r>
              <a:rPr lang="en-US" altLang="zh-TW" sz="2800" dirty="0">
                <a:solidFill>
                  <a:srgbClr val="002060"/>
                </a:solidFill>
              </a:rPr>
              <a:t>1. </a:t>
            </a:r>
            <a:r>
              <a:rPr lang="zh-TW" altLang="zh-TW" sz="2800" dirty="0">
                <a:solidFill>
                  <a:srgbClr val="002060"/>
                </a:solidFill>
              </a:rPr>
              <a:t>摩西口述，到成文：回憶錄、勸導、律例典章。</a:t>
            </a:r>
          </a:p>
          <a:p>
            <a:pPr>
              <a:defRPr/>
            </a:pPr>
            <a:r>
              <a:rPr lang="en-US" altLang="zh-TW" sz="2800" dirty="0">
                <a:solidFill>
                  <a:srgbClr val="002060"/>
                </a:solidFill>
              </a:rPr>
              <a:t>2. Mendenhall</a:t>
            </a:r>
            <a:r>
              <a:rPr lang="en-US" altLang="zh-TW" sz="2800" dirty="0" smtClean="0">
                <a:solidFill>
                  <a:srgbClr val="002060"/>
                </a:solidFill>
              </a:rPr>
              <a:t>:</a:t>
            </a:r>
            <a:r>
              <a:rPr lang="zh-TW" altLang="en-US" sz="2800" dirty="0" smtClean="0">
                <a:solidFill>
                  <a:srgbClr val="002060"/>
                </a:solidFill>
              </a:rPr>
              <a:t> 申命記</a:t>
            </a:r>
            <a:r>
              <a:rPr lang="zh-TW" altLang="zh-TW" sz="2800" dirty="0" smtClean="0">
                <a:solidFill>
                  <a:srgbClr val="002060"/>
                </a:solidFill>
              </a:rPr>
              <a:t>採用</a:t>
            </a:r>
            <a:r>
              <a:rPr lang="zh-TW" altLang="zh-TW" sz="2800" dirty="0" smtClean="0">
                <a:solidFill>
                  <a:srgbClr val="C00000"/>
                </a:solidFill>
              </a:rPr>
              <a:t>「</a:t>
            </a:r>
            <a:r>
              <a:rPr lang="zh-TW" altLang="zh-TW" sz="2800" dirty="0">
                <a:solidFill>
                  <a:srgbClr val="C00000"/>
                </a:solidFill>
              </a:rPr>
              <a:t>赫人宗藩條約</a:t>
            </a:r>
            <a:r>
              <a:rPr lang="zh-TW" altLang="zh-TW" sz="2800" dirty="0" smtClean="0">
                <a:solidFill>
                  <a:srgbClr val="C00000"/>
                </a:solidFill>
              </a:rPr>
              <a:t>」</a:t>
            </a:r>
            <a:r>
              <a:rPr lang="zh-TW" altLang="en-US" sz="2800" dirty="0" smtClean="0">
                <a:solidFill>
                  <a:srgbClr val="C00000"/>
                </a:solidFill>
              </a:rPr>
              <a:t>形式，</a:t>
            </a:r>
            <a:r>
              <a:rPr lang="zh-TW" altLang="zh-TW" sz="2800" dirty="0">
                <a:solidFill>
                  <a:srgbClr val="002060"/>
                </a:solidFill>
              </a:rPr>
              <a:t>是赫人帝國於主前十四至十三世紀與敘利亞諸藩屬國所立的各種條約。申命記的條約結構如下：</a:t>
            </a:r>
          </a:p>
          <a:p>
            <a:pPr marL="0" indent="0">
              <a:buNone/>
              <a:defRPr/>
            </a:pPr>
            <a:r>
              <a:rPr lang="en-US" altLang="zh-TW" sz="2800" dirty="0">
                <a:solidFill>
                  <a:srgbClr val="002060"/>
                </a:solidFill>
              </a:rPr>
              <a:t>    </a:t>
            </a:r>
            <a:r>
              <a:rPr lang="zh-TW" altLang="en-US" sz="2800" dirty="0">
                <a:solidFill>
                  <a:srgbClr val="002060"/>
                </a:solidFill>
              </a:rPr>
              <a:t>    </a:t>
            </a:r>
            <a:r>
              <a:rPr lang="en-US" altLang="zh-TW" sz="2800" dirty="0">
                <a:solidFill>
                  <a:srgbClr val="C00000"/>
                </a:solidFill>
              </a:rPr>
              <a:t>1)</a:t>
            </a:r>
            <a:r>
              <a:rPr lang="zh-TW" altLang="zh-TW" sz="2800" dirty="0">
                <a:solidFill>
                  <a:srgbClr val="C00000"/>
                </a:solidFill>
              </a:rPr>
              <a:t>前言</a:t>
            </a:r>
            <a:r>
              <a:rPr lang="en-US" altLang="zh-TW" sz="2800" dirty="0">
                <a:solidFill>
                  <a:srgbClr val="C00000"/>
                </a:solidFill>
              </a:rPr>
              <a:t>:</a:t>
            </a:r>
            <a:r>
              <a:rPr lang="zh-TW" altLang="zh-TW" sz="2800" dirty="0">
                <a:solidFill>
                  <a:srgbClr val="002060"/>
                </a:solidFill>
              </a:rPr>
              <a:t>載明宗主的身分。</a:t>
            </a:r>
          </a:p>
          <a:p>
            <a:pPr marL="0" indent="0">
              <a:buNone/>
              <a:defRPr/>
            </a:pPr>
            <a:r>
              <a:rPr lang="en-US" altLang="zh-TW" sz="2800" dirty="0">
                <a:solidFill>
                  <a:srgbClr val="002060"/>
                </a:solidFill>
              </a:rPr>
              <a:t>        </a:t>
            </a:r>
            <a:r>
              <a:rPr lang="en-US" altLang="zh-TW" sz="2800" dirty="0">
                <a:solidFill>
                  <a:srgbClr val="C00000"/>
                </a:solidFill>
              </a:rPr>
              <a:t>2)</a:t>
            </a:r>
            <a:r>
              <a:rPr lang="zh-TW" altLang="zh-TW" sz="2800" dirty="0">
                <a:solidFill>
                  <a:srgbClr val="C00000"/>
                </a:solidFill>
              </a:rPr>
              <a:t>歷史序言：</a:t>
            </a:r>
            <a:r>
              <a:rPr lang="zh-TW" altLang="zh-TW" sz="2800" dirty="0">
                <a:solidFill>
                  <a:srgbClr val="002060"/>
                </a:solidFill>
              </a:rPr>
              <a:t>宗主向藩屬歷數其恩惠。</a:t>
            </a:r>
            <a:r>
              <a:rPr lang="zh-TW" altLang="zh-TW" dirty="0" smtClean="0">
                <a:solidFill>
                  <a:srgbClr val="002060"/>
                </a:solidFill>
              </a:rPr>
              <a:t>申</a:t>
            </a:r>
            <a:r>
              <a:rPr lang="en-US" altLang="zh-TW" dirty="0" smtClean="0">
                <a:solidFill>
                  <a:srgbClr val="002060"/>
                </a:solidFill>
              </a:rPr>
              <a:t>1:6-4:49</a:t>
            </a:r>
            <a:r>
              <a:rPr lang="zh-TW" altLang="zh-TW" dirty="0" smtClean="0">
                <a:solidFill>
                  <a:srgbClr val="002060"/>
                </a:solidFill>
              </a:rPr>
              <a:t>。</a:t>
            </a:r>
            <a:endParaRPr lang="zh-TW" altLang="zh-TW" dirty="0">
              <a:solidFill>
                <a:srgbClr val="002060"/>
              </a:solidFill>
            </a:endParaRPr>
          </a:p>
          <a:p>
            <a:pPr marL="0" indent="0">
              <a:buNone/>
              <a:defRPr/>
            </a:pPr>
            <a:r>
              <a:rPr lang="en-US" altLang="zh-TW" sz="2800" dirty="0">
                <a:solidFill>
                  <a:srgbClr val="002060"/>
                </a:solidFill>
              </a:rPr>
              <a:t>        </a:t>
            </a:r>
            <a:r>
              <a:rPr lang="en-US" altLang="zh-TW" sz="2800" dirty="0">
                <a:solidFill>
                  <a:srgbClr val="C00000"/>
                </a:solidFill>
              </a:rPr>
              <a:t>3)</a:t>
            </a:r>
            <a:r>
              <a:rPr lang="zh-TW" altLang="zh-TW" sz="2800" dirty="0">
                <a:solidFill>
                  <a:srgbClr val="C00000"/>
                </a:solidFill>
              </a:rPr>
              <a:t>條款規例</a:t>
            </a:r>
            <a:r>
              <a:rPr lang="zh-TW" altLang="zh-TW" sz="2800" dirty="0" smtClean="0">
                <a:solidFill>
                  <a:srgbClr val="C00000"/>
                </a:solidFill>
              </a:rPr>
              <a:t>：</a:t>
            </a:r>
            <a:r>
              <a:rPr lang="zh-TW" altLang="zh-TW" sz="2800" dirty="0" smtClean="0">
                <a:solidFill>
                  <a:srgbClr val="002060"/>
                </a:solidFill>
              </a:rPr>
              <a:t>宗</a:t>
            </a:r>
            <a:r>
              <a:rPr lang="zh-TW" altLang="zh-TW" sz="2800" dirty="0">
                <a:solidFill>
                  <a:srgbClr val="002060"/>
                </a:solidFill>
              </a:rPr>
              <a:t>主</a:t>
            </a:r>
            <a:r>
              <a:rPr lang="zh-TW" altLang="zh-TW" sz="2800" dirty="0" smtClean="0">
                <a:solidFill>
                  <a:srgbClr val="002060"/>
                </a:solidFill>
              </a:rPr>
              <a:t>宣示律</a:t>
            </a:r>
            <a:r>
              <a:rPr lang="zh-TW" altLang="zh-TW" sz="2800" dirty="0">
                <a:solidFill>
                  <a:srgbClr val="002060"/>
                </a:solidFill>
              </a:rPr>
              <a:t>例條款。</a:t>
            </a:r>
            <a:r>
              <a:rPr lang="zh-TW" altLang="zh-TW" dirty="0" smtClean="0">
                <a:solidFill>
                  <a:srgbClr val="002060"/>
                </a:solidFill>
              </a:rPr>
              <a:t>申</a:t>
            </a:r>
            <a:r>
              <a:rPr lang="en-US" altLang="zh-TW" dirty="0" smtClean="0">
                <a:solidFill>
                  <a:srgbClr val="002060"/>
                </a:solidFill>
              </a:rPr>
              <a:t>5:1-26:19</a:t>
            </a:r>
            <a:r>
              <a:rPr lang="zh-TW" altLang="zh-TW" dirty="0" smtClean="0">
                <a:solidFill>
                  <a:srgbClr val="002060"/>
                </a:solidFill>
              </a:rPr>
              <a:t>。</a:t>
            </a:r>
            <a:endParaRPr lang="zh-TW" altLang="zh-TW" dirty="0">
              <a:solidFill>
                <a:srgbClr val="002060"/>
              </a:solidFill>
            </a:endParaRPr>
          </a:p>
          <a:p>
            <a:pPr marL="0" indent="0">
              <a:buNone/>
              <a:defRPr/>
            </a:pPr>
            <a:r>
              <a:rPr lang="en-US" altLang="zh-TW" sz="2800" dirty="0">
                <a:solidFill>
                  <a:srgbClr val="C00000"/>
                </a:solidFill>
              </a:rPr>
              <a:t>      </a:t>
            </a:r>
            <a:r>
              <a:rPr lang="en-US" altLang="zh-TW" sz="2800" dirty="0" smtClean="0">
                <a:solidFill>
                  <a:srgbClr val="C00000"/>
                </a:solidFill>
              </a:rPr>
              <a:t>  4</a:t>
            </a:r>
            <a:r>
              <a:rPr lang="en-US" altLang="zh-TW" sz="2800" dirty="0">
                <a:solidFill>
                  <a:srgbClr val="C00000"/>
                </a:solidFill>
              </a:rPr>
              <a:t>)</a:t>
            </a:r>
            <a:r>
              <a:rPr lang="zh-TW" altLang="zh-TW" sz="2800" dirty="0">
                <a:solidFill>
                  <a:srgbClr val="C00000"/>
                </a:solidFill>
              </a:rPr>
              <a:t>認可保證</a:t>
            </a:r>
            <a:r>
              <a:rPr lang="zh-TW" altLang="zh-TW" sz="2800" dirty="0" smtClean="0">
                <a:solidFill>
                  <a:srgbClr val="002060"/>
                </a:solidFill>
              </a:rPr>
              <a:t>：祝福守</a:t>
            </a:r>
            <a:r>
              <a:rPr lang="zh-TW" altLang="en-US" sz="2800" dirty="0" smtClean="0">
                <a:solidFill>
                  <a:srgbClr val="002060"/>
                </a:solidFill>
              </a:rPr>
              <a:t>約</a:t>
            </a:r>
            <a:r>
              <a:rPr lang="zh-TW" altLang="zh-TW" sz="2800" dirty="0" smtClean="0">
                <a:solidFill>
                  <a:srgbClr val="002060"/>
                </a:solidFill>
              </a:rPr>
              <a:t>，</a:t>
            </a:r>
            <a:r>
              <a:rPr lang="zh-TW" altLang="zh-TW" sz="2800" dirty="0">
                <a:solidFill>
                  <a:srgbClr val="002060"/>
                </a:solidFill>
              </a:rPr>
              <a:t>咒</a:t>
            </a:r>
            <a:r>
              <a:rPr lang="zh-TW" altLang="zh-TW" sz="2800" dirty="0" smtClean="0">
                <a:solidFill>
                  <a:srgbClr val="002060"/>
                </a:solidFill>
              </a:rPr>
              <a:t>詛違約。</a:t>
            </a:r>
            <a:r>
              <a:rPr lang="zh-TW" altLang="en-US" dirty="0" smtClean="0">
                <a:solidFill>
                  <a:srgbClr val="002060"/>
                </a:solidFill>
              </a:rPr>
              <a:t>申</a:t>
            </a:r>
            <a:r>
              <a:rPr lang="en-US" altLang="zh-TW" dirty="0" smtClean="0">
                <a:solidFill>
                  <a:srgbClr val="002060"/>
                </a:solidFill>
              </a:rPr>
              <a:t>27</a:t>
            </a:r>
            <a:r>
              <a:rPr lang="zh-TW" altLang="en-US" dirty="0" smtClean="0">
                <a:solidFill>
                  <a:srgbClr val="002060"/>
                </a:solidFill>
              </a:rPr>
              <a:t>。</a:t>
            </a:r>
            <a:r>
              <a:rPr lang="en-US" altLang="zh-TW" dirty="0" smtClean="0">
                <a:solidFill>
                  <a:srgbClr val="002060"/>
                </a:solidFill>
              </a:rPr>
              <a:t>   </a:t>
            </a:r>
          </a:p>
          <a:p>
            <a:pPr marL="0" indent="0">
              <a:buNone/>
              <a:defRPr/>
            </a:pPr>
            <a:r>
              <a:rPr lang="en-US" altLang="zh-TW" sz="2800" dirty="0" smtClean="0">
                <a:solidFill>
                  <a:srgbClr val="C00000"/>
                </a:solidFill>
              </a:rPr>
              <a:t>        5</a:t>
            </a:r>
            <a:r>
              <a:rPr lang="en-US" altLang="zh-TW" sz="2800" dirty="0">
                <a:solidFill>
                  <a:srgbClr val="C00000"/>
                </a:solidFill>
              </a:rPr>
              <a:t>)</a:t>
            </a:r>
            <a:r>
              <a:rPr lang="zh-TW" altLang="zh-TW" sz="2800" dirty="0">
                <a:solidFill>
                  <a:srgbClr val="C00000"/>
                </a:solidFill>
              </a:rPr>
              <a:t>後語</a:t>
            </a:r>
            <a:r>
              <a:rPr lang="zh-TW" altLang="zh-TW" sz="2800" dirty="0" smtClean="0">
                <a:solidFill>
                  <a:srgbClr val="C00000"/>
                </a:solidFill>
              </a:rPr>
              <a:t>：</a:t>
            </a:r>
            <a:r>
              <a:rPr lang="zh-TW" altLang="zh-TW" sz="2800" dirty="0" smtClean="0">
                <a:solidFill>
                  <a:srgbClr val="002060"/>
                </a:solidFill>
              </a:rPr>
              <a:t>申</a:t>
            </a:r>
            <a:r>
              <a:rPr lang="en-US" altLang="zh-TW" sz="2800" dirty="0" smtClean="0">
                <a:solidFill>
                  <a:srgbClr val="002060"/>
                </a:solidFill>
              </a:rPr>
              <a:t>31-34</a:t>
            </a:r>
            <a:r>
              <a:rPr lang="zh-TW" altLang="zh-TW" sz="2800" dirty="0" smtClean="0">
                <a:solidFill>
                  <a:srgbClr val="002060"/>
                </a:solidFill>
              </a:rPr>
              <a:t>章</a:t>
            </a:r>
            <a:r>
              <a:rPr lang="zh-TW" altLang="zh-TW" sz="2800" dirty="0">
                <a:solidFill>
                  <a:srgbClr val="002060"/>
                </a:solidFill>
              </a:rPr>
              <a:t>，指定約書亞</a:t>
            </a:r>
            <a:r>
              <a:rPr lang="zh-TW" altLang="zh-TW" sz="2800" dirty="0" smtClean="0">
                <a:solidFill>
                  <a:srgbClr val="002060"/>
                </a:solidFill>
              </a:rPr>
              <a:t>為繼承人，律</a:t>
            </a:r>
            <a:endParaRPr lang="en-US" altLang="zh-TW" sz="2800" dirty="0" smtClean="0">
              <a:solidFill>
                <a:srgbClr val="002060"/>
              </a:solidFill>
            </a:endParaRPr>
          </a:p>
          <a:p>
            <a:pPr marL="0" indent="0">
              <a:buNone/>
              <a:defRPr/>
            </a:pPr>
            <a:r>
              <a:rPr lang="en-US" altLang="zh-TW" sz="2800" dirty="0">
                <a:solidFill>
                  <a:srgbClr val="002060"/>
                </a:solidFill>
              </a:rPr>
              <a:t> </a:t>
            </a:r>
            <a:r>
              <a:rPr lang="en-US" altLang="zh-TW" sz="2800" dirty="0" smtClean="0">
                <a:solidFill>
                  <a:srgbClr val="002060"/>
                </a:solidFill>
              </a:rPr>
              <a:t>          </a:t>
            </a:r>
            <a:r>
              <a:rPr lang="zh-TW" altLang="zh-TW" sz="2800" dirty="0" smtClean="0">
                <a:solidFill>
                  <a:srgbClr val="002060"/>
                </a:solidFill>
              </a:rPr>
              <a:t>法要藏入</a:t>
            </a:r>
            <a:r>
              <a:rPr lang="zh-TW" altLang="en-US" sz="2800" dirty="0" smtClean="0">
                <a:solidFill>
                  <a:srgbClr val="002060"/>
                </a:solidFill>
              </a:rPr>
              <a:t>至</a:t>
            </a:r>
            <a:r>
              <a:rPr lang="zh-TW" altLang="zh-TW" sz="2800" dirty="0" smtClean="0">
                <a:solidFill>
                  <a:srgbClr val="002060"/>
                </a:solidFill>
              </a:rPr>
              <a:t>聖所，</a:t>
            </a:r>
            <a:r>
              <a:rPr lang="zh-TW" altLang="en-US" sz="2800" dirty="0" smtClean="0">
                <a:solidFill>
                  <a:srgbClr val="002060"/>
                </a:solidFill>
              </a:rPr>
              <a:t>以</a:t>
            </a:r>
            <a:r>
              <a:rPr lang="zh-TW" altLang="zh-TW" sz="2800" dirty="0" smtClean="0">
                <a:solidFill>
                  <a:srgbClr val="002060"/>
                </a:solidFill>
              </a:rPr>
              <a:t>摩西詩歌和祝福</a:t>
            </a:r>
            <a:r>
              <a:rPr lang="zh-TW" altLang="en-US" sz="2800" dirty="0" smtClean="0">
                <a:solidFill>
                  <a:srgbClr val="002060"/>
                </a:solidFill>
              </a:rPr>
              <a:t>總結</a:t>
            </a:r>
            <a:r>
              <a:rPr lang="zh-TW" altLang="zh-TW" sz="2800" dirty="0" smtClean="0">
                <a:solidFill>
                  <a:srgbClr val="002060"/>
                </a:solidFill>
              </a:rPr>
              <a:t>。</a:t>
            </a:r>
            <a:endParaRPr lang="zh-TW" altLang="zh-TW" sz="2800" dirty="0">
              <a:solidFill>
                <a:srgbClr val="002060"/>
              </a:solidFill>
            </a:endParaRPr>
          </a:p>
        </p:txBody>
      </p:sp>
    </p:spTree>
    <p:extLst>
      <p:ext uri="{BB962C8B-B14F-4D97-AF65-F5344CB8AC3E}">
        <p14:creationId xmlns:p14="http://schemas.microsoft.com/office/powerpoint/2010/main" xmlns="" val="356061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dirty="0">
                <a:solidFill>
                  <a:schemeClr val="accent6">
                    <a:lumMod val="50000"/>
                  </a:schemeClr>
                </a:solidFill>
              </a:rPr>
              <a:t>Dtr1(</a:t>
            </a:r>
            <a:r>
              <a:rPr lang="zh-TW" altLang="zh-TW" dirty="0">
                <a:solidFill>
                  <a:schemeClr val="accent6">
                    <a:lumMod val="50000"/>
                  </a:schemeClr>
                </a:solidFill>
              </a:rPr>
              <a:t>第一版申命記史</a:t>
            </a:r>
            <a:r>
              <a:rPr lang="en-US" altLang="zh-TW" dirty="0" smtClean="0">
                <a:solidFill>
                  <a:schemeClr val="accent6">
                    <a:lumMod val="50000"/>
                  </a:schemeClr>
                </a:solidFill>
              </a:rPr>
              <a:t>)</a:t>
            </a:r>
            <a:br>
              <a:rPr lang="en-US" altLang="zh-TW" dirty="0" smtClean="0">
                <a:solidFill>
                  <a:schemeClr val="accent6">
                    <a:lumMod val="50000"/>
                  </a:schemeClr>
                </a:solidFill>
              </a:rPr>
            </a:br>
            <a:r>
              <a:rPr lang="zh-TW" altLang="zh-TW" sz="2700" dirty="0">
                <a:solidFill>
                  <a:schemeClr val="accent6">
                    <a:lumMod val="50000"/>
                  </a:schemeClr>
                </a:solidFill>
              </a:rPr>
              <a:t>編於主前</a:t>
            </a:r>
            <a:r>
              <a:rPr lang="en-US" altLang="zh-TW" sz="2700" dirty="0">
                <a:solidFill>
                  <a:schemeClr val="accent6">
                    <a:lumMod val="50000"/>
                  </a:schemeClr>
                </a:solidFill>
              </a:rPr>
              <a:t>621-609	</a:t>
            </a:r>
            <a:r>
              <a:rPr lang="zh-TW" altLang="zh-TW" sz="2700" dirty="0">
                <a:solidFill>
                  <a:schemeClr val="accent6">
                    <a:lumMod val="50000"/>
                  </a:schemeClr>
                </a:solidFill>
              </a:rPr>
              <a:t>年，支援約西亞王宗教改革。</a:t>
            </a:r>
            <a:endParaRPr lang="zh-TW" altLang="en-US" sz="2700" dirty="0">
              <a:solidFill>
                <a:schemeClr val="accent6">
                  <a:lumMod val="50000"/>
                </a:schemeClr>
              </a:solidFill>
            </a:endParaRPr>
          </a:p>
        </p:txBody>
      </p:sp>
      <p:sp>
        <p:nvSpPr>
          <p:cNvPr id="3" name="內容版面配置區 2"/>
          <p:cNvSpPr>
            <a:spLocks noGrp="1"/>
          </p:cNvSpPr>
          <p:nvPr>
            <p:ph idx="1"/>
          </p:nvPr>
        </p:nvSpPr>
        <p:spPr>
          <a:xfrm>
            <a:off x="457200" y="1532586"/>
            <a:ext cx="8229600" cy="5100034"/>
          </a:xfrm>
        </p:spPr>
        <p:txBody>
          <a:bodyPr>
            <a:normAutofit/>
          </a:bodyPr>
          <a:lstStyle/>
          <a:p>
            <a:r>
              <a:rPr lang="zh-TW" altLang="zh-TW" dirty="0"/>
              <a:t>列王紀</a:t>
            </a:r>
            <a:r>
              <a:rPr lang="zh-TW" altLang="zh-TW" dirty="0" smtClean="0"/>
              <a:t>下</a:t>
            </a:r>
            <a:endParaRPr lang="en-US" altLang="zh-TW" dirty="0" smtClean="0"/>
          </a:p>
          <a:p>
            <a:r>
              <a:rPr lang="en-US" altLang="zh-TW" sz="3600" b="1" dirty="0">
                <a:solidFill>
                  <a:schemeClr val="bg2">
                    <a:lumMod val="10000"/>
                  </a:schemeClr>
                </a:solidFill>
                <a:latin typeface="標楷體" panose="03000509000000000000" pitchFamily="65" charset="-120"/>
                <a:ea typeface="標楷體" panose="03000509000000000000" pitchFamily="65" charset="-120"/>
              </a:rPr>
              <a:t>22:8</a:t>
            </a:r>
            <a:r>
              <a:rPr lang="zh-TW" altLang="zh-TW" sz="3600" b="1" dirty="0">
                <a:solidFill>
                  <a:schemeClr val="bg2">
                    <a:lumMod val="10000"/>
                  </a:schemeClr>
                </a:solidFill>
                <a:latin typeface="標楷體" panose="03000509000000000000" pitchFamily="65" charset="-120"/>
                <a:ea typeface="標楷體" panose="03000509000000000000" pitchFamily="65" charset="-120"/>
              </a:rPr>
              <a:t>祭司頭希勒家給書記沙番講：「我佇耶和華殿內偶然得著</a:t>
            </a:r>
            <a:r>
              <a:rPr lang="zh-TW" altLang="zh-TW" sz="3600" b="1" dirty="0">
                <a:solidFill>
                  <a:srgbClr val="C00000"/>
                </a:solidFill>
                <a:latin typeface="標楷體" panose="03000509000000000000" pitchFamily="65" charset="-120"/>
                <a:ea typeface="標楷體" panose="03000509000000000000" pitchFamily="65" charset="-120"/>
              </a:rPr>
              <a:t>律法的冊</a:t>
            </a:r>
            <a:r>
              <a:rPr lang="zh-TW" altLang="zh-TW" sz="3600" b="1" dirty="0">
                <a:solidFill>
                  <a:schemeClr val="bg2">
                    <a:lumMod val="10000"/>
                  </a:schemeClr>
                </a:solidFill>
                <a:latin typeface="標楷體" panose="03000509000000000000" pitchFamily="65" charset="-120"/>
                <a:ea typeface="標楷體" panose="03000509000000000000" pitchFamily="65" charset="-120"/>
              </a:rPr>
              <a:t>。」希勒家將冊交互沙番，沙番就讀伊。</a:t>
            </a:r>
          </a:p>
          <a:p>
            <a:r>
              <a:rPr lang="en-US" altLang="zh-TW" sz="3600" b="1" dirty="0">
                <a:solidFill>
                  <a:schemeClr val="bg2">
                    <a:lumMod val="10000"/>
                  </a:schemeClr>
                </a:solidFill>
                <a:latin typeface="標楷體" panose="03000509000000000000" pitchFamily="65" charset="-120"/>
                <a:ea typeface="標楷體" panose="03000509000000000000" pitchFamily="65" charset="-120"/>
              </a:rPr>
              <a:t>22:10</a:t>
            </a:r>
            <a:r>
              <a:rPr lang="zh-TW" altLang="zh-TW" sz="3600" b="1" dirty="0">
                <a:solidFill>
                  <a:schemeClr val="bg2">
                    <a:lumMod val="10000"/>
                  </a:schemeClr>
                </a:solidFill>
                <a:latin typeface="標楷體" panose="03000509000000000000" pitchFamily="65" charset="-120"/>
                <a:ea typeface="標楷體" panose="03000509000000000000" pitchFamily="65" charset="-120"/>
              </a:rPr>
              <a:t>書記沙番閣給王講：「祭司希勒家有提一本冊互我。」沙番就佇王的面前讀伊。</a:t>
            </a:r>
            <a:r>
              <a:rPr lang="en-US" altLang="zh-TW" sz="3600" b="1" dirty="0">
                <a:solidFill>
                  <a:schemeClr val="bg2">
                    <a:lumMod val="10000"/>
                  </a:schemeClr>
                </a:solidFill>
                <a:latin typeface="標楷體" panose="03000509000000000000" pitchFamily="65" charset="-120"/>
                <a:ea typeface="標楷體" panose="03000509000000000000" pitchFamily="65" charset="-120"/>
              </a:rPr>
              <a:t>22:11</a:t>
            </a:r>
            <a:r>
              <a:rPr lang="zh-TW" altLang="zh-TW" sz="3600" b="1" dirty="0">
                <a:solidFill>
                  <a:schemeClr val="bg2">
                    <a:lumMod val="10000"/>
                  </a:schemeClr>
                </a:solidFill>
                <a:latin typeface="標楷體" panose="03000509000000000000" pitchFamily="65" charset="-120"/>
                <a:ea typeface="標楷體" panose="03000509000000000000" pitchFamily="65" charset="-120"/>
              </a:rPr>
              <a:t>王聽見</a:t>
            </a:r>
            <a:r>
              <a:rPr lang="zh-TW" altLang="zh-TW" sz="3600" b="1" dirty="0">
                <a:solidFill>
                  <a:srgbClr val="C00000"/>
                </a:solidFill>
                <a:latin typeface="標楷體" panose="03000509000000000000" pitchFamily="65" charset="-120"/>
                <a:ea typeface="標楷體" panose="03000509000000000000" pitchFamily="65" charset="-120"/>
              </a:rPr>
              <a:t>律法冊</a:t>
            </a:r>
            <a:r>
              <a:rPr lang="zh-TW" altLang="zh-TW" sz="3600" b="1" dirty="0">
                <a:solidFill>
                  <a:schemeClr val="bg2">
                    <a:lumMod val="10000"/>
                  </a:schemeClr>
                </a:solidFill>
                <a:latin typeface="標楷體" panose="03000509000000000000" pitchFamily="65" charset="-120"/>
                <a:ea typeface="標楷體" panose="03000509000000000000" pitchFamily="65" charset="-120"/>
              </a:rPr>
              <a:t>的話，就拆裂伊的衫</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a:t>
            </a:r>
            <a:endParaRPr lang="en-US" altLang="zh-TW" sz="36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41958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dirty="0">
                <a:solidFill>
                  <a:schemeClr val="accent6">
                    <a:lumMod val="50000"/>
                  </a:schemeClr>
                </a:solidFill>
              </a:rPr>
              <a:t>Dtr1(</a:t>
            </a:r>
            <a:r>
              <a:rPr lang="zh-TW" altLang="zh-TW" dirty="0">
                <a:solidFill>
                  <a:schemeClr val="accent6">
                    <a:lumMod val="50000"/>
                  </a:schemeClr>
                </a:solidFill>
              </a:rPr>
              <a:t>第一版申命記史</a:t>
            </a:r>
            <a:r>
              <a:rPr lang="en-US" altLang="zh-TW" dirty="0" smtClean="0">
                <a:solidFill>
                  <a:schemeClr val="accent6">
                    <a:lumMod val="50000"/>
                  </a:schemeClr>
                </a:solidFill>
              </a:rPr>
              <a:t>)</a:t>
            </a:r>
            <a:br>
              <a:rPr lang="en-US" altLang="zh-TW" dirty="0" smtClean="0">
                <a:solidFill>
                  <a:schemeClr val="accent6">
                    <a:lumMod val="50000"/>
                  </a:schemeClr>
                </a:solidFill>
              </a:rPr>
            </a:br>
            <a:r>
              <a:rPr lang="zh-TW" altLang="zh-TW" sz="2700" dirty="0">
                <a:solidFill>
                  <a:schemeClr val="accent6">
                    <a:lumMod val="50000"/>
                  </a:schemeClr>
                </a:solidFill>
              </a:rPr>
              <a:t>編於主前</a:t>
            </a:r>
            <a:r>
              <a:rPr lang="en-US" altLang="zh-TW" sz="2700" dirty="0">
                <a:solidFill>
                  <a:schemeClr val="accent6">
                    <a:lumMod val="50000"/>
                  </a:schemeClr>
                </a:solidFill>
              </a:rPr>
              <a:t>621-609	</a:t>
            </a:r>
            <a:r>
              <a:rPr lang="zh-TW" altLang="zh-TW" sz="2700" dirty="0">
                <a:solidFill>
                  <a:schemeClr val="accent6">
                    <a:lumMod val="50000"/>
                  </a:schemeClr>
                </a:solidFill>
              </a:rPr>
              <a:t>年，支援約西亞王宗教改革。</a:t>
            </a:r>
            <a:endParaRPr lang="zh-TW" altLang="en-US" sz="2700" dirty="0">
              <a:solidFill>
                <a:schemeClr val="accent6">
                  <a:lumMod val="50000"/>
                </a:schemeClr>
              </a:solidFill>
            </a:endParaRPr>
          </a:p>
        </p:txBody>
      </p:sp>
      <p:sp>
        <p:nvSpPr>
          <p:cNvPr id="3" name="內容版面配置區 2"/>
          <p:cNvSpPr>
            <a:spLocks noGrp="1"/>
          </p:cNvSpPr>
          <p:nvPr>
            <p:ph idx="1"/>
          </p:nvPr>
        </p:nvSpPr>
        <p:spPr>
          <a:xfrm>
            <a:off x="457200" y="1532586"/>
            <a:ext cx="8229600" cy="5100034"/>
          </a:xfrm>
        </p:spPr>
        <p:txBody>
          <a:bodyPr>
            <a:normAutofit/>
          </a:bodyPr>
          <a:lstStyle/>
          <a:p>
            <a:r>
              <a:rPr lang="zh-TW" altLang="zh-TW" dirty="0"/>
              <a:t>列王紀</a:t>
            </a:r>
            <a:r>
              <a:rPr lang="zh-TW" altLang="zh-TW" dirty="0" smtClean="0"/>
              <a:t>下</a:t>
            </a:r>
            <a:endParaRPr lang="en-US" altLang="zh-TW" dirty="0" smtClean="0"/>
          </a:p>
          <a:p>
            <a:r>
              <a:rPr lang="en-US" altLang="zh-TW" sz="3200" b="1" dirty="0" smtClean="0">
                <a:solidFill>
                  <a:schemeClr val="bg2">
                    <a:lumMod val="10000"/>
                  </a:schemeClr>
                </a:solidFill>
                <a:latin typeface="標楷體" panose="03000509000000000000" pitchFamily="65" charset="-120"/>
                <a:ea typeface="標楷體" panose="03000509000000000000" pitchFamily="65" charset="-120"/>
              </a:rPr>
              <a:t>23:2</a:t>
            </a:r>
            <a:r>
              <a:rPr lang="zh-TW" altLang="zh-TW" sz="3200" b="1" dirty="0">
                <a:solidFill>
                  <a:schemeClr val="bg2">
                    <a:lumMod val="10000"/>
                  </a:schemeClr>
                </a:solidFill>
                <a:latin typeface="標楷體" panose="03000509000000000000" pitchFamily="65" charset="-120"/>
                <a:ea typeface="標楷體" panose="03000509000000000000" pitchFamily="65" charset="-120"/>
              </a:rPr>
              <a:t>王就上去耶和華的殿，猶大眾人及徛起耶路撒冷的百姓，及祭司、先知，及眾百姓，無論大細，攏及伊去；王就將耶和華殿內偶然得著</a:t>
            </a:r>
            <a:r>
              <a:rPr lang="zh-TW" altLang="zh-TW" sz="3200" b="1" dirty="0">
                <a:solidFill>
                  <a:srgbClr val="C00000"/>
                </a:solidFill>
                <a:latin typeface="標楷體" panose="03000509000000000000" pitchFamily="65" charset="-120"/>
                <a:ea typeface="標楷體" panose="03000509000000000000" pitchFamily="65" charset="-120"/>
              </a:rPr>
              <a:t>約的冊</a:t>
            </a:r>
            <a:r>
              <a:rPr lang="zh-TW" altLang="zh-TW" sz="3200" b="1" dirty="0">
                <a:solidFill>
                  <a:schemeClr val="bg2">
                    <a:lumMod val="10000"/>
                  </a:schemeClr>
                </a:solidFill>
                <a:latin typeface="標楷體" panose="03000509000000000000" pitchFamily="65" charset="-120"/>
                <a:ea typeface="標楷體" panose="03000509000000000000" pitchFamily="65" charset="-120"/>
              </a:rPr>
              <a:t>一切的話讀互因聽</a:t>
            </a:r>
            <a:r>
              <a:rPr lang="zh-TW" altLang="zh-TW" sz="3200" b="1" dirty="0" smtClean="0">
                <a:solidFill>
                  <a:schemeClr val="bg2">
                    <a:lumMod val="10000"/>
                  </a:schemeClr>
                </a:solidFill>
                <a:latin typeface="標楷體" panose="03000509000000000000" pitchFamily="65" charset="-120"/>
                <a:ea typeface="標楷體" panose="03000509000000000000" pitchFamily="65" charset="-120"/>
              </a:rPr>
              <a:t>。</a:t>
            </a:r>
            <a:endParaRPr lang="en-US" altLang="zh-TW" sz="3200" b="1" dirty="0" smtClean="0">
              <a:solidFill>
                <a:schemeClr val="bg2">
                  <a:lumMod val="10000"/>
                </a:schemeClr>
              </a:solidFill>
              <a:latin typeface="標楷體" panose="03000509000000000000" pitchFamily="65" charset="-120"/>
              <a:ea typeface="標楷體" panose="03000509000000000000" pitchFamily="65" charset="-120"/>
            </a:endParaRPr>
          </a:p>
          <a:p>
            <a:r>
              <a:rPr lang="en-US" altLang="zh-TW" sz="3200" b="1" dirty="0" smtClean="0">
                <a:solidFill>
                  <a:schemeClr val="bg2">
                    <a:lumMod val="10000"/>
                  </a:schemeClr>
                </a:solidFill>
                <a:latin typeface="標楷體" panose="03000509000000000000" pitchFamily="65" charset="-120"/>
                <a:ea typeface="標楷體" panose="03000509000000000000" pitchFamily="65" charset="-120"/>
              </a:rPr>
              <a:t>23:3</a:t>
            </a:r>
            <a:r>
              <a:rPr lang="zh-TW" altLang="zh-TW" sz="3200" b="1" dirty="0">
                <a:solidFill>
                  <a:schemeClr val="bg2">
                    <a:lumMod val="10000"/>
                  </a:schemeClr>
                </a:solidFill>
                <a:latin typeface="標楷體" panose="03000509000000000000" pitchFamily="65" charset="-120"/>
                <a:ea typeface="標楷體" panose="03000509000000000000" pitchFamily="65" charset="-120"/>
              </a:rPr>
              <a:t>王徛佇柱邊，佇耶和華的面前立約，欲盡心盡性順趁耶和華，守伊的誡命、及干證的話、及律例，來成</a:t>
            </a:r>
            <a:r>
              <a:rPr lang="zh-TW" altLang="zh-TW" sz="3200" b="1" dirty="0">
                <a:solidFill>
                  <a:srgbClr val="C00000"/>
                </a:solidFill>
                <a:latin typeface="標楷體" panose="03000509000000000000" pitchFamily="65" charset="-120"/>
                <a:ea typeface="標楷體" panose="03000509000000000000" pitchFamily="65" charset="-120"/>
              </a:rPr>
              <a:t>此本冊所記立約的話</a:t>
            </a:r>
            <a:r>
              <a:rPr lang="zh-TW" altLang="zh-TW" sz="3200" b="1" dirty="0">
                <a:solidFill>
                  <a:schemeClr val="bg2">
                    <a:lumMod val="10000"/>
                  </a:schemeClr>
                </a:solidFill>
                <a:latin typeface="標楷體" panose="03000509000000000000" pitchFamily="65" charset="-120"/>
                <a:ea typeface="標楷體" panose="03000509000000000000" pitchFamily="65" charset="-120"/>
              </a:rPr>
              <a:t>。百姓攏承認此個約。</a:t>
            </a:r>
            <a:endParaRPr lang="zh-TW" altLang="en-US" sz="32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40874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494235" y="206063"/>
            <a:ext cx="6172200" cy="798490"/>
          </a:xfrm>
        </p:spPr>
        <p:txBody>
          <a:bodyPr>
            <a:normAutofit/>
          </a:bodyPr>
          <a:lstStyle/>
          <a:p>
            <a:pPr>
              <a:defRPr/>
            </a:pPr>
            <a:r>
              <a:rPr lang="zh-TW" altLang="zh-TW" sz="4000" b="1" dirty="0">
                <a:solidFill>
                  <a:schemeClr val="accent6">
                    <a:lumMod val="50000"/>
                  </a:schemeClr>
                </a:solidFill>
              </a:rPr>
              <a:t>重要主題</a:t>
            </a:r>
            <a:endParaRPr lang="zh-TW" altLang="en-US" sz="4000" dirty="0">
              <a:solidFill>
                <a:schemeClr val="accent6">
                  <a:lumMod val="50000"/>
                </a:schemeClr>
              </a:solidFill>
            </a:endParaRPr>
          </a:p>
        </p:txBody>
      </p:sp>
      <p:sp>
        <p:nvSpPr>
          <p:cNvPr id="18435" name="內容版面配置區 2"/>
          <p:cNvSpPr>
            <a:spLocks noGrp="1"/>
          </p:cNvSpPr>
          <p:nvPr>
            <p:ph idx="1"/>
          </p:nvPr>
        </p:nvSpPr>
        <p:spPr>
          <a:xfrm>
            <a:off x="785611" y="1004553"/>
            <a:ext cx="7701566" cy="5653824"/>
          </a:xfrm>
        </p:spPr>
        <p:txBody>
          <a:bodyPr>
            <a:noAutofit/>
          </a:bodyPr>
          <a:lstStyle/>
          <a:p>
            <a:r>
              <a:rPr lang="en-US" altLang="zh-TW" sz="3200" dirty="0" smtClean="0">
                <a:solidFill>
                  <a:schemeClr val="bg2">
                    <a:lumMod val="10000"/>
                  </a:schemeClr>
                </a:solidFill>
                <a:latin typeface="+mj-ea"/>
                <a:ea typeface="+mj-ea"/>
              </a:rPr>
              <a:t>1. </a:t>
            </a:r>
            <a:r>
              <a:rPr lang="zh-TW" altLang="zh-TW" sz="3200" dirty="0" smtClean="0">
                <a:solidFill>
                  <a:srgbClr val="C00000"/>
                </a:solidFill>
                <a:latin typeface="+mj-ea"/>
                <a:ea typeface="+mj-ea"/>
              </a:rPr>
              <a:t>集中政策</a:t>
            </a:r>
            <a:r>
              <a:rPr lang="zh-TW" altLang="zh-TW" sz="3200" dirty="0" smtClean="0">
                <a:solidFill>
                  <a:schemeClr val="bg2">
                    <a:lumMod val="10000"/>
                  </a:schemeClr>
                </a:solidFill>
                <a:latin typeface="+mj-ea"/>
                <a:ea typeface="+mj-ea"/>
              </a:rPr>
              <a:t>：一神、一民、一地、一殿、一王家、一法。</a:t>
            </a:r>
          </a:p>
          <a:p>
            <a:r>
              <a:rPr lang="en-US" altLang="zh-TW" sz="3200" dirty="0" smtClean="0">
                <a:solidFill>
                  <a:schemeClr val="bg2">
                    <a:lumMod val="10000"/>
                  </a:schemeClr>
                </a:solidFill>
                <a:latin typeface="+mj-ea"/>
                <a:ea typeface="+mj-ea"/>
              </a:rPr>
              <a:t>2. </a:t>
            </a:r>
            <a:r>
              <a:rPr lang="zh-TW" altLang="zh-TW" sz="3200" dirty="0" smtClean="0">
                <a:solidFill>
                  <a:srgbClr val="C00000"/>
                </a:solidFill>
                <a:latin typeface="+mj-ea"/>
                <a:ea typeface="+mj-ea"/>
              </a:rPr>
              <a:t>賞善罰惡</a:t>
            </a:r>
            <a:r>
              <a:rPr lang="zh-TW" altLang="zh-TW" sz="3200" dirty="0" smtClean="0">
                <a:solidFill>
                  <a:schemeClr val="bg2">
                    <a:lumMod val="10000"/>
                  </a:schemeClr>
                </a:solidFill>
                <a:latin typeface="+mj-ea"/>
                <a:ea typeface="+mj-ea"/>
              </a:rPr>
              <a:t>：守約得地得生蒙福、背約遭禍失地失命被擄。</a:t>
            </a:r>
          </a:p>
          <a:p>
            <a:r>
              <a:rPr lang="en-US" altLang="zh-TW" sz="3200" dirty="0" smtClean="0">
                <a:solidFill>
                  <a:schemeClr val="bg2">
                    <a:lumMod val="10000"/>
                  </a:schemeClr>
                </a:solidFill>
                <a:latin typeface="+mj-ea"/>
                <a:ea typeface="+mj-ea"/>
              </a:rPr>
              <a:t>3. </a:t>
            </a:r>
            <a:r>
              <a:rPr lang="zh-TW" altLang="zh-TW" sz="3200" dirty="0" smtClean="0">
                <a:solidFill>
                  <a:srgbClr val="C00000"/>
                </a:solidFill>
                <a:latin typeface="+mj-ea"/>
                <a:ea typeface="+mj-ea"/>
              </a:rPr>
              <a:t>公義</a:t>
            </a:r>
            <a:r>
              <a:rPr lang="zh-TW" altLang="zh-TW" sz="3200" dirty="0" smtClean="0">
                <a:solidFill>
                  <a:schemeClr val="bg2">
                    <a:lumMod val="10000"/>
                  </a:schemeClr>
                </a:solidFill>
                <a:latin typeface="+mj-ea"/>
                <a:ea typeface="+mj-ea"/>
              </a:rPr>
              <a:t>：</a:t>
            </a:r>
            <a:r>
              <a:rPr lang="zh-TW" altLang="en-US" sz="3200" dirty="0">
                <a:solidFill>
                  <a:schemeClr val="bg2">
                    <a:lumMod val="10000"/>
                  </a:schemeClr>
                </a:solidFill>
                <a:latin typeface="+mj-ea"/>
                <a:ea typeface="+mj-ea"/>
              </a:rPr>
              <a:t>行政</a:t>
            </a:r>
            <a:r>
              <a:rPr lang="zh-TW" altLang="en-US" sz="3200" dirty="0" smtClean="0">
                <a:solidFill>
                  <a:schemeClr val="bg2">
                    <a:lumMod val="10000"/>
                  </a:schemeClr>
                </a:solidFill>
                <a:latin typeface="+mj-ea"/>
                <a:ea typeface="+mj-ea"/>
              </a:rPr>
              <a:t>司法軍事公義，</a:t>
            </a:r>
            <a:r>
              <a:rPr lang="zh-TW" altLang="zh-TW" sz="3200" dirty="0" smtClean="0">
                <a:solidFill>
                  <a:schemeClr val="bg2">
                    <a:lumMod val="10000"/>
                  </a:schemeClr>
                </a:solidFill>
                <a:latin typeface="+mj-ea"/>
                <a:ea typeface="+mj-ea"/>
              </a:rPr>
              <a:t>照顧宗教人員、貧弱</a:t>
            </a:r>
            <a:r>
              <a:rPr lang="zh-TW" altLang="en-US" sz="3200" dirty="0" smtClean="0">
                <a:solidFill>
                  <a:schemeClr val="bg2">
                    <a:lumMod val="10000"/>
                  </a:schemeClr>
                </a:solidFill>
                <a:latin typeface="+mj-ea"/>
                <a:ea typeface="+mj-ea"/>
              </a:rPr>
              <a:t>婦老</a:t>
            </a:r>
            <a:r>
              <a:rPr lang="zh-TW" altLang="zh-TW" sz="3200" dirty="0" smtClean="0">
                <a:solidFill>
                  <a:schemeClr val="bg2">
                    <a:lumMod val="10000"/>
                  </a:schemeClr>
                </a:solidFill>
                <a:latin typeface="+mj-ea"/>
                <a:ea typeface="+mj-ea"/>
              </a:rPr>
              <a:t>、寄居與奴隸。</a:t>
            </a:r>
          </a:p>
          <a:p>
            <a:r>
              <a:rPr lang="en-US" altLang="zh-TW" sz="3200" dirty="0" smtClean="0">
                <a:solidFill>
                  <a:schemeClr val="bg2">
                    <a:lumMod val="10000"/>
                  </a:schemeClr>
                </a:solidFill>
                <a:latin typeface="+mj-ea"/>
                <a:ea typeface="+mj-ea"/>
              </a:rPr>
              <a:t>4. </a:t>
            </a:r>
            <a:r>
              <a:rPr lang="zh-TW" altLang="zh-TW" sz="3200" dirty="0" smtClean="0">
                <a:solidFill>
                  <a:srgbClr val="C00000"/>
                </a:solidFill>
                <a:latin typeface="+mj-ea"/>
                <a:ea typeface="+mj-ea"/>
              </a:rPr>
              <a:t>宗教人員的</a:t>
            </a:r>
            <a:r>
              <a:rPr lang="zh-TW" altLang="en-US" sz="3200" dirty="0" smtClean="0">
                <a:solidFill>
                  <a:srgbClr val="C00000"/>
                </a:solidFill>
                <a:latin typeface="+mj-ea"/>
                <a:ea typeface="+mj-ea"/>
              </a:rPr>
              <a:t>規範</a:t>
            </a:r>
            <a:r>
              <a:rPr lang="en-US" altLang="zh-TW" sz="3200" dirty="0" smtClean="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摩西</a:t>
            </a:r>
            <a:r>
              <a:rPr lang="zh-TW" altLang="zh-TW" sz="3200" dirty="0" smtClean="0">
                <a:solidFill>
                  <a:schemeClr val="bg2">
                    <a:lumMod val="10000"/>
                  </a:schemeClr>
                </a:solidFill>
                <a:latin typeface="+mj-ea"/>
                <a:ea typeface="+mj-ea"/>
              </a:rPr>
              <a:t>事工與預表耶穌</a:t>
            </a:r>
            <a:r>
              <a:rPr lang="zh-TW" altLang="en-US" sz="3200" dirty="0" smtClean="0">
                <a:solidFill>
                  <a:schemeClr val="bg2">
                    <a:lumMod val="10000"/>
                  </a:schemeClr>
                </a:solidFill>
                <a:latin typeface="+mj-ea"/>
                <a:ea typeface="+mj-ea"/>
              </a:rPr>
              <a:t>。</a:t>
            </a:r>
            <a:endParaRPr lang="zh-TW" altLang="zh-TW" sz="3200" dirty="0" smtClean="0">
              <a:solidFill>
                <a:schemeClr val="bg2">
                  <a:lumMod val="10000"/>
                </a:schemeClr>
              </a:solidFill>
              <a:latin typeface="+mj-ea"/>
              <a:ea typeface="+mj-ea"/>
            </a:endParaRPr>
          </a:p>
          <a:p>
            <a:r>
              <a:rPr lang="en-US" altLang="zh-TW" sz="3200" dirty="0" smtClean="0">
                <a:solidFill>
                  <a:schemeClr val="bg2">
                    <a:lumMod val="10000"/>
                  </a:schemeClr>
                </a:solidFill>
                <a:latin typeface="+mj-ea"/>
                <a:ea typeface="+mj-ea"/>
              </a:rPr>
              <a:t>5.</a:t>
            </a:r>
            <a:r>
              <a:rPr lang="zh-TW" altLang="zh-TW" sz="3200" dirty="0" smtClean="0">
                <a:solidFill>
                  <a:schemeClr val="bg2">
                    <a:lumMod val="10000"/>
                  </a:schemeClr>
                </a:solidFill>
                <a:latin typeface="+mj-ea"/>
                <a:ea typeface="+mj-ea"/>
              </a:rPr>
              <a:t>為何亡國</a:t>
            </a:r>
            <a:r>
              <a:rPr lang="en-US" altLang="zh-TW" sz="3200" dirty="0" smtClean="0">
                <a:solidFill>
                  <a:schemeClr val="bg2">
                    <a:lumMod val="10000"/>
                  </a:schemeClr>
                </a:solidFill>
                <a:latin typeface="+mj-ea"/>
                <a:ea typeface="+mj-ea"/>
              </a:rPr>
              <a:t>?</a:t>
            </a:r>
            <a:r>
              <a:rPr lang="zh-TW" altLang="zh-TW" sz="3200" dirty="0" smtClean="0">
                <a:solidFill>
                  <a:schemeClr val="bg2">
                    <a:lumMod val="10000"/>
                  </a:schemeClr>
                </a:solidFill>
                <a:latin typeface="+mj-ea"/>
                <a:ea typeface="+mj-ea"/>
              </a:rPr>
              <a:t>強權下的國家生存之道</a:t>
            </a:r>
            <a:r>
              <a:rPr lang="en-US" altLang="zh-TW" sz="3200" dirty="0" smtClean="0">
                <a:solidFill>
                  <a:schemeClr val="bg2">
                    <a:lumMod val="10000"/>
                  </a:schemeClr>
                </a:solidFill>
                <a:latin typeface="+mj-ea"/>
                <a:ea typeface="+mj-ea"/>
              </a:rPr>
              <a:t>: </a:t>
            </a:r>
            <a:r>
              <a:rPr lang="zh-TW" altLang="zh-TW" sz="3200" dirty="0" smtClean="0">
                <a:solidFill>
                  <a:schemeClr val="bg2">
                    <a:lumMod val="10000"/>
                  </a:schemeClr>
                </a:solidFill>
                <a:latin typeface="+mj-ea"/>
                <a:ea typeface="+mj-ea"/>
              </a:rPr>
              <a:t>去偶像邪術，守十誡。</a:t>
            </a:r>
            <a:r>
              <a:rPr lang="en-US" altLang="zh-TW" sz="3200" dirty="0" smtClean="0">
                <a:solidFill>
                  <a:schemeClr val="bg2">
                    <a:lumMod val="10000"/>
                  </a:schemeClr>
                </a:solidFill>
                <a:latin typeface="+mj-ea"/>
                <a:ea typeface="+mj-ea"/>
              </a:rPr>
              <a:t> (Deut. 18:9-13)</a:t>
            </a:r>
            <a:r>
              <a:rPr lang="zh-TW" altLang="zh-TW" sz="3200" dirty="0" smtClean="0">
                <a:solidFill>
                  <a:schemeClr val="bg2">
                    <a:lumMod val="10000"/>
                  </a:schemeClr>
                </a:solidFill>
                <a:latin typeface="+mj-ea"/>
                <a:ea typeface="+mj-ea"/>
              </a:rPr>
              <a:t>。</a:t>
            </a:r>
          </a:p>
          <a:p>
            <a:r>
              <a:rPr lang="en-US" altLang="zh-TW" sz="3200" dirty="0" smtClean="0">
                <a:solidFill>
                  <a:schemeClr val="bg2">
                    <a:lumMod val="10000"/>
                  </a:schemeClr>
                </a:solidFill>
                <a:latin typeface="+mj-ea"/>
                <a:ea typeface="+mj-ea"/>
              </a:rPr>
              <a:t>6. </a:t>
            </a:r>
            <a:r>
              <a:rPr lang="zh-TW" altLang="zh-TW" sz="3200" dirty="0" smtClean="0">
                <a:solidFill>
                  <a:schemeClr val="bg2">
                    <a:lumMod val="10000"/>
                  </a:schemeClr>
                </a:solidFill>
                <a:latin typeface="+mj-ea"/>
                <a:ea typeface="+mj-ea"/>
              </a:rPr>
              <a:t>宣教</a:t>
            </a:r>
            <a:r>
              <a:rPr lang="en-US" altLang="zh-TW" sz="3200" dirty="0" smtClean="0">
                <a:solidFill>
                  <a:schemeClr val="bg2">
                    <a:lumMod val="10000"/>
                  </a:schemeClr>
                </a:solidFill>
                <a:latin typeface="+mj-ea"/>
                <a:ea typeface="+mj-ea"/>
              </a:rPr>
              <a:t>: </a:t>
            </a:r>
            <a:r>
              <a:rPr lang="zh-TW" altLang="zh-TW" sz="3200" dirty="0" smtClean="0">
                <a:solidFill>
                  <a:schemeClr val="bg2">
                    <a:lumMod val="10000"/>
                  </a:schemeClr>
                </a:solidFill>
                <a:latin typeface="+mj-ea"/>
                <a:ea typeface="+mj-ea"/>
              </a:rPr>
              <a:t>救恩與歷史的結合。 </a:t>
            </a:r>
          </a:p>
        </p:txBody>
      </p:sp>
    </p:spTree>
    <p:extLst>
      <p:ext uri="{BB962C8B-B14F-4D97-AF65-F5344CB8AC3E}">
        <p14:creationId xmlns:p14="http://schemas.microsoft.com/office/powerpoint/2010/main" xmlns="" val="223567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57200" y="274638"/>
            <a:ext cx="8229600" cy="948855"/>
          </a:xfrm>
        </p:spPr>
        <p:txBody>
          <a:bodyPr>
            <a:normAutofit/>
          </a:bodyPr>
          <a:lstStyle/>
          <a:p>
            <a:pPr>
              <a:defRPr/>
            </a:pPr>
            <a:r>
              <a:rPr lang="zh-TW" altLang="zh-TW" sz="4000" b="1" dirty="0" smtClean="0">
                <a:solidFill>
                  <a:schemeClr val="accent6">
                    <a:lumMod val="50000"/>
                  </a:schemeClr>
                </a:solidFill>
              </a:rPr>
              <a:t>經文大綱</a:t>
            </a:r>
            <a:endParaRPr lang="zh-TW" altLang="en-US" sz="4000" dirty="0" smtClean="0">
              <a:solidFill>
                <a:schemeClr val="accent6">
                  <a:lumMod val="50000"/>
                </a:schemeClr>
              </a:solidFill>
            </a:endParaRPr>
          </a:p>
        </p:txBody>
      </p:sp>
      <p:sp>
        <p:nvSpPr>
          <p:cNvPr id="2" name="內容版面配置區 1"/>
          <p:cNvSpPr>
            <a:spLocks noGrp="1"/>
          </p:cNvSpPr>
          <p:nvPr>
            <p:ph idx="1"/>
          </p:nvPr>
        </p:nvSpPr>
        <p:spPr>
          <a:xfrm>
            <a:off x="457199" y="1403798"/>
            <a:ext cx="8493618" cy="5318974"/>
          </a:xfrm>
        </p:spPr>
        <p:txBody>
          <a:bodyPr>
            <a:noAutofit/>
          </a:bodyPr>
          <a:lstStyle/>
          <a:p>
            <a:pPr>
              <a:defRPr/>
            </a:pPr>
            <a:r>
              <a:rPr lang="en-US" altLang="zh-TW" sz="2100" b="1" dirty="0">
                <a:latin typeface="+mj-ea"/>
                <a:ea typeface="+mj-ea"/>
              </a:rPr>
              <a:t>1:1</a:t>
            </a:r>
            <a:r>
              <a:rPr lang="zh-TW" altLang="zh-TW" sz="2100" b="1" dirty="0">
                <a:latin typeface="+mj-ea"/>
                <a:ea typeface="+mj-ea"/>
              </a:rPr>
              <a:t>～</a:t>
            </a:r>
            <a:r>
              <a:rPr lang="en-US" altLang="zh-TW" sz="2100" b="1" dirty="0">
                <a:latin typeface="+mj-ea"/>
                <a:ea typeface="+mj-ea"/>
              </a:rPr>
              <a:t>3:29 </a:t>
            </a:r>
            <a:r>
              <a:rPr lang="zh-TW" altLang="zh-TW" sz="2100" b="1" dirty="0">
                <a:latin typeface="+mj-ea"/>
                <a:ea typeface="+mj-ea"/>
              </a:rPr>
              <a:t>摩西回顧</a:t>
            </a:r>
            <a:r>
              <a:rPr lang="zh-TW" altLang="en-US" sz="2100" b="1" dirty="0">
                <a:latin typeface="+mj-ea"/>
                <a:ea typeface="+mj-ea"/>
              </a:rPr>
              <a:t>過去：</a:t>
            </a:r>
            <a:r>
              <a:rPr lang="zh-TW" altLang="zh-TW" sz="2100" b="1" dirty="0">
                <a:latin typeface="+mj-ea"/>
                <a:ea typeface="+mj-ea"/>
              </a:rPr>
              <a:t>漂流曠野時的神恩</a:t>
            </a:r>
          </a:p>
          <a:p>
            <a:pPr marL="0" indent="0">
              <a:buNone/>
              <a:defRPr/>
            </a:pPr>
            <a:r>
              <a:rPr lang="en-US" altLang="zh-TW" sz="2100" b="1" dirty="0">
                <a:latin typeface="+mj-ea"/>
                <a:ea typeface="+mj-ea"/>
              </a:rPr>
              <a:t>	4:1</a:t>
            </a:r>
            <a:r>
              <a:rPr lang="zh-TW" altLang="zh-TW" sz="2100" b="1" dirty="0">
                <a:latin typeface="+mj-ea"/>
                <a:ea typeface="+mj-ea"/>
              </a:rPr>
              <a:t>～</a:t>
            </a:r>
            <a:r>
              <a:rPr lang="en-US" altLang="zh-TW" sz="2100" b="1" dirty="0">
                <a:latin typeface="+mj-ea"/>
                <a:ea typeface="+mj-ea"/>
              </a:rPr>
              <a:t>11:32 </a:t>
            </a:r>
            <a:r>
              <a:rPr lang="zh-TW" altLang="zh-TW" sz="2100" b="1" dirty="0">
                <a:latin typeface="+mj-ea"/>
                <a:ea typeface="+mj-ea"/>
              </a:rPr>
              <a:t>回顧何烈山之約法（第一誡），勸勉順服遵行</a:t>
            </a:r>
          </a:p>
          <a:p>
            <a:pPr marL="0" indent="0">
              <a:buNone/>
              <a:defRPr/>
            </a:pPr>
            <a:r>
              <a:rPr lang="en-US" altLang="zh-TW" sz="2100" b="1" i="1" dirty="0">
                <a:latin typeface="+mj-ea"/>
                <a:ea typeface="+mj-ea"/>
              </a:rPr>
              <a:t>		12:1</a:t>
            </a:r>
            <a:r>
              <a:rPr lang="zh-TW" altLang="zh-TW" sz="2100" b="1" i="1" dirty="0">
                <a:latin typeface="+mj-ea"/>
                <a:ea typeface="+mj-ea"/>
              </a:rPr>
              <a:t>～</a:t>
            </a:r>
            <a:r>
              <a:rPr lang="en-US" altLang="zh-TW" sz="2100" b="1" i="1" dirty="0">
                <a:latin typeface="+mj-ea"/>
                <a:ea typeface="+mj-ea"/>
              </a:rPr>
              <a:t>26:19    </a:t>
            </a:r>
            <a:r>
              <a:rPr lang="zh-TW" altLang="zh-TW" sz="2100" b="1" i="1" dirty="0">
                <a:latin typeface="+mj-ea"/>
                <a:ea typeface="+mj-ea"/>
              </a:rPr>
              <a:t>申命記法典</a:t>
            </a:r>
            <a:endParaRPr lang="zh-TW" altLang="zh-TW" sz="2100" b="1" dirty="0">
              <a:latin typeface="+mj-ea"/>
              <a:ea typeface="+mj-ea"/>
            </a:endParaRPr>
          </a:p>
          <a:p>
            <a:pPr marL="0" indent="0">
              <a:buNone/>
              <a:defRPr/>
            </a:pPr>
            <a:r>
              <a:rPr lang="en-US" altLang="zh-TW" sz="2100" b="1" dirty="0">
                <a:latin typeface="+mj-ea"/>
                <a:ea typeface="+mj-ea"/>
              </a:rPr>
              <a:t>		</a:t>
            </a:r>
            <a:r>
              <a:rPr lang="en-US" altLang="zh-TW" sz="2100" b="1" dirty="0">
                <a:solidFill>
                  <a:srgbClr val="0070C0"/>
                </a:solidFill>
                <a:latin typeface="+mj-ea"/>
                <a:ea typeface="+mj-ea"/>
              </a:rPr>
              <a:t>12:1</a:t>
            </a:r>
            <a:r>
              <a:rPr lang="zh-TW" altLang="zh-TW" sz="2100" b="1" dirty="0">
                <a:solidFill>
                  <a:srgbClr val="0070C0"/>
                </a:solidFill>
                <a:latin typeface="+mj-ea"/>
                <a:ea typeface="+mj-ea"/>
              </a:rPr>
              <a:t>～</a:t>
            </a:r>
            <a:r>
              <a:rPr lang="en-US" altLang="zh-TW" sz="2100" b="1" dirty="0">
                <a:solidFill>
                  <a:srgbClr val="0070C0"/>
                </a:solidFill>
                <a:latin typeface="+mj-ea"/>
                <a:ea typeface="+mj-ea"/>
              </a:rPr>
              <a:t>16:17 </a:t>
            </a:r>
            <a:r>
              <a:rPr lang="zh-TW" altLang="zh-TW" sz="2100" b="1" dirty="0">
                <a:solidFill>
                  <a:srgbClr val="0070C0"/>
                </a:solidFill>
                <a:latin typeface="+mj-ea"/>
                <a:ea typeface="+mj-ea"/>
              </a:rPr>
              <a:t>祭典集中化與忠誠、十一獻、與節期</a:t>
            </a:r>
          </a:p>
          <a:p>
            <a:pPr marL="0" indent="0">
              <a:buNone/>
              <a:defRPr/>
            </a:pPr>
            <a:r>
              <a:rPr lang="en-US" altLang="zh-TW" sz="2100" b="1" dirty="0">
                <a:latin typeface="+mj-ea"/>
                <a:ea typeface="+mj-ea"/>
              </a:rPr>
              <a:t>		</a:t>
            </a:r>
            <a:r>
              <a:rPr lang="en-US" altLang="zh-TW" sz="2100" b="1" dirty="0" smtClean="0">
                <a:latin typeface="+mj-ea"/>
                <a:ea typeface="+mj-ea"/>
              </a:rPr>
              <a:t>       16:18-17:20  </a:t>
            </a:r>
            <a:r>
              <a:rPr lang="zh-TW" altLang="zh-TW" sz="2100" b="1" dirty="0">
                <a:latin typeface="+mj-ea"/>
                <a:ea typeface="+mj-ea"/>
              </a:rPr>
              <a:t>國體規範（上）：司法與行政</a:t>
            </a:r>
          </a:p>
          <a:p>
            <a:pPr marL="0" indent="0">
              <a:buNone/>
              <a:defRPr/>
            </a:pPr>
            <a:r>
              <a:rPr lang="en-US" altLang="zh-TW" sz="2100" b="1" dirty="0">
                <a:latin typeface="+mj-ea"/>
                <a:ea typeface="+mj-ea"/>
              </a:rPr>
              <a:t>			</a:t>
            </a:r>
            <a:r>
              <a:rPr lang="en-US" altLang="zh-TW" sz="2100" b="1" dirty="0" smtClean="0">
                <a:solidFill>
                  <a:srgbClr val="C00000"/>
                </a:solidFill>
                <a:latin typeface="+mj-ea"/>
                <a:ea typeface="+mj-ea"/>
              </a:rPr>
              <a:t>18:1-22 </a:t>
            </a:r>
            <a:r>
              <a:rPr lang="zh-TW" altLang="zh-TW" sz="2100" b="1" dirty="0">
                <a:solidFill>
                  <a:srgbClr val="C00000"/>
                </a:solidFill>
                <a:latin typeface="+mj-ea"/>
                <a:ea typeface="+mj-ea"/>
              </a:rPr>
              <a:t>國體規範（下）：利未人與先知</a:t>
            </a:r>
          </a:p>
          <a:p>
            <a:pPr marL="0" indent="0">
              <a:buNone/>
              <a:defRPr/>
            </a:pPr>
            <a:r>
              <a:rPr lang="en-US" altLang="zh-TW" sz="2100" b="1" dirty="0">
                <a:latin typeface="+mj-ea"/>
                <a:ea typeface="+mj-ea"/>
              </a:rPr>
              <a:t>		</a:t>
            </a:r>
            <a:r>
              <a:rPr lang="en-US" altLang="zh-TW" sz="2100" b="1" dirty="0" smtClean="0">
                <a:latin typeface="+mj-ea"/>
                <a:ea typeface="+mj-ea"/>
              </a:rPr>
              <a:t>       19:1</a:t>
            </a:r>
            <a:r>
              <a:rPr lang="zh-TW" altLang="zh-TW" sz="2100" b="1" dirty="0">
                <a:latin typeface="+mj-ea"/>
                <a:ea typeface="+mj-ea"/>
              </a:rPr>
              <a:t>～</a:t>
            </a:r>
            <a:r>
              <a:rPr lang="en-US" altLang="zh-TW" sz="2100" b="1" dirty="0">
                <a:latin typeface="+mj-ea"/>
                <a:ea typeface="+mj-ea"/>
              </a:rPr>
              <a:t>25:19 </a:t>
            </a:r>
            <a:r>
              <a:rPr lang="zh-TW" altLang="zh-TW" sz="2100" b="1" dirty="0" smtClean="0">
                <a:latin typeface="+mj-ea"/>
                <a:ea typeface="+mj-ea"/>
              </a:rPr>
              <a:t>司法</a:t>
            </a:r>
            <a:r>
              <a:rPr lang="zh-TW" altLang="zh-TW" sz="2100" b="1" dirty="0">
                <a:latin typeface="+mj-ea"/>
                <a:ea typeface="+mj-ea"/>
              </a:rPr>
              <a:t>補救、軍、血罪、財、家、</a:t>
            </a:r>
            <a:r>
              <a:rPr lang="zh-TW" altLang="zh-TW" sz="2100" b="1" dirty="0" smtClean="0">
                <a:latin typeface="+mj-ea"/>
                <a:ea typeface="+mj-ea"/>
              </a:rPr>
              <a:t>社</a:t>
            </a:r>
            <a:r>
              <a:rPr lang="zh-TW" altLang="en-US" sz="2100" b="1" dirty="0" smtClean="0">
                <a:latin typeface="+mj-ea"/>
                <a:ea typeface="+mj-ea"/>
              </a:rPr>
              <a:t>會</a:t>
            </a:r>
            <a:endParaRPr lang="zh-TW" altLang="zh-TW" sz="2100" b="1" dirty="0">
              <a:latin typeface="+mj-ea"/>
              <a:ea typeface="+mj-ea"/>
            </a:endParaRPr>
          </a:p>
          <a:p>
            <a:pPr marL="0" indent="0">
              <a:buNone/>
              <a:defRPr/>
            </a:pPr>
            <a:r>
              <a:rPr lang="en-US" altLang="zh-TW" sz="2100" b="1" dirty="0">
                <a:latin typeface="+mj-ea"/>
                <a:ea typeface="+mj-ea"/>
              </a:rPr>
              <a:t>		</a:t>
            </a:r>
            <a:r>
              <a:rPr lang="en-US" altLang="zh-TW" sz="2100" b="1" dirty="0">
                <a:solidFill>
                  <a:srgbClr val="0070C0"/>
                </a:solidFill>
                <a:latin typeface="+mj-ea"/>
                <a:ea typeface="+mj-ea"/>
              </a:rPr>
              <a:t>26:1-19  </a:t>
            </a:r>
            <a:r>
              <a:rPr lang="zh-TW" altLang="zh-TW" sz="2100" b="1" dirty="0">
                <a:solidFill>
                  <a:srgbClr val="0070C0"/>
                </a:solidFill>
                <a:latin typeface="+mj-ea"/>
                <a:ea typeface="+mj-ea"/>
              </a:rPr>
              <a:t>禮拜、初熟之果獻與十一奉獻</a:t>
            </a:r>
          </a:p>
          <a:p>
            <a:pPr marL="0" indent="0">
              <a:buNone/>
              <a:defRPr/>
            </a:pPr>
            <a:r>
              <a:rPr lang="en-US" altLang="zh-TW" sz="2100" b="1" dirty="0">
                <a:latin typeface="+mj-ea"/>
                <a:ea typeface="+mj-ea"/>
              </a:rPr>
              <a:t>	27:1</a:t>
            </a:r>
            <a:r>
              <a:rPr lang="zh-TW" altLang="zh-TW" sz="2100" b="1" dirty="0">
                <a:latin typeface="+mj-ea"/>
                <a:ea typeface="+mj-ea"/>
              </a:rPr>
              <a:t>～</a:t>
            </a:r>
            <a:r>
              <a:rPr lang="en-US" altLang="zh-TW" sz="2100" b="1" dirty="0">
                <a:latin typeface="+mj-ea"/>
                <a:ea typeface="+mj-ea"/>
              </a:rPr>
              <a:t>30:20 </a:t>
            </a:r>
            <a:r>
              <a:rPr lang="zh-TW" altLang="zh-TW" sz="2100" b="1" dirty="0" smtClean="0">
                <a:latin typeface="+mj-ea"/>
                <a:ea typeface="+mj-ea"/>
              </a:rPr>
              <a:t>示</a:t>
            </a:r>
            <a:r>
              <a:rPr lang="zh-TW" altLang="zh-TW" sz="2100" b="1" dirty="0">
                <a:latin typeface="+mj-ea"/>
                <a:ea typeface="+mj-ea"/>
              </a:rPr>
              <a:t>劍遵法典禮、祝福詛咒、摩押之約、生死之決</a:t>
            </a:r>
            <a:r>
              <a:rPr lang="en-US" altLang="zh-TW" sz="2100" b="1" dirty="0">
                <a:latin typeface="+mj-ea"/>
                <a:ea typeface="+mj-ea"/>
              </a:rPr>
              <a:t>                         </a:t>
            </a:r>
            <a:endParaRPr lang="zh-TW" altLang="zh-TW" sz="2100" b="1" dirty="0">
              <a:latin typeface="+mj-ea"/>
              <a:ea typeface="+mj-ea"/>
            </a:endParaRPr>
          </a:p>
          <a:p>
            <a:pPr>
              <a:defRPr/>
            </a:pPr>
            <a:r>
              <a:rPr lang="en-US" altLang="zh-TW" sz="2100" b="1" dirty="0">
                <a:latin typeface="+mj-ea"/>
                <a:ea typeface="+mj-ea"/>
              </a:rPr>
              <a:t>31:1</a:t>
            </a:r>
            <a:r>
              <a:rPr lang="zh-TW" altLang="zh-TW" sz="2100" b="1" dirty="0">
                <a:latin typeface="+mj-ea"/>
                <a:ea typeface="+mj-ea"/>
              </a:rPr>
              <a:t>～</a:t>
            </a:r>
            <a:r>
              <a:rPr lang="en-US" altLang="zh-TW" sz="2100" b="1" dirty="0">
                <a:latin typeface="+mj-ea"/>
                <a:ea typeface="+mj-ea"/>
              </a:rPr>
              <a:t>34:12 </a:t>
            </a:r>
            <a:r>
              <a:rPr lang="zh-TW" altLang="zh-TW" sz="2100" b="1" dirty="0">
                <a:latin typeface="+mj-ea"/>
                <a:ea typeface="+mj-ea"/>
              </a:rPr>
              <a:t>摩西展望將來：勸勉交棒、摩西歌</a:t>
            </a:r>
            <a:r>
              <a:rPr lang="zh-TW" altLang="en-US" sz="2100" b="1" dirty="0">
                <a:latin typeface="+mj-ea"/>
                <a:ea typeface="+mj-ea"/>
              </a:rPr>
              <a:t>與</a:t>
            </a:r>
            <a:r>
              <a:rPr lang="zh-TW" altLang="zh-TW" sz="2100" b="1" dirty="0">
                <a:latin typeface="+mj-ea"/>
                <a:ea typeface="+mj-ea"/>
              </a:rPr>
              <a:t>祝福、摩西</a:t>
            </a:r>
            <a:r>
              <a:rPr lang="zh-TW" altLang="zh-TW" sz="2100" b="1" dirty="0" smtClean="0">
                <a:latin typeface="+mj-ea"/>
                <a:ea typeface="+mj-ea"/>
              </a:rPr>
              <a:t>死</a:t>
            </a:r>
            <a:endParaRPr lang="en-US" altLang="zh-TW" sz="2100" b="1" dirty="0" smtClean="0">
              <a:latin typeface="+mj-ea"/>
              <a:ea typeface="+mj-ea"/>
            </a:endParaRPr>
          </a:p>
          <a:p>
            <a:pPr>
              <a:defRPr/>
            </a:pPr>
            <a:endParaRPr lang="en-US" altLang="zh-TW" sz="2100" dirty="0"/>
          </a:p>
          <a:p>
            <a:pPr>
              <a:defRPr/>
            </a:pPr>
            <a:endParaRPr lang="en-US" altLang="zh-TW" sz="2100" dirty="0" smtClean="0"/>
          </a:p>
          <a:p>
            <a:pPr>
              <a:defRPr/>
            </a:pPr>
            <a:r>
              <a:rPr lang="en-US" altLang="zh-TW" sz="2100" dirty="0" smtClean="0"/>
              <a:t>Cf. Nelson, Richard, </a:t>
            </a:r>
            <a:r>
              <a:rPr lang="en-US" altLang="zh-TW" sz="2100" i="1" dirty="0" smtClean="0"/>
              <a:t>Deuteronomy.</a:t>
            </a:r>
            <a:endParaRPr lang="zh-TW" altLang="zh-TW" sz="2100" dirty="0"/>
          </a:p>
        </p:txBody>
      </p:sp>
    </p:spTree>
    <p:extLst>
      <p:ext uri="{BB962C8B-B14F-4D97-AF65-F5344CB8AC3E}">
        <p14:creationId xmlns:p14="http://schemas.microsoft.com/office/powerpoint/2010/main" xmlns="" val="35563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normAutofit/>
          </a:bodyPr>
          <a:lstStyle/>
          <a:p>
            <a:pPr>
              <a:defRPr/>
            </a:pPr>
            <a:r>
              <a:rPr lang="zh-TW" altLang="zh-TW" sz="2800" b="1" dirty="0">
                <a:solidFill>
                  <a:schemeClr val="accent6">
                    <a:lumMod val="50000"/>
                  </a:schemeClr>
                </a:solidFill>
                <a:latin typeface="+mj-ea"/>
              </a:rPr>
              <a:t>（一）、申命記法典</a:t>
            </a:r>
            <a:r>
              <a:rPr lang="zh-TW" altLang="zh-TW" sz="2800" b="1" dirty="0" smtClean="0">
                <a:solidFill>
                  <a:schemeClr val="accent6">
                    <a:lumMod val="50000"/>
                  </a:schemeClr>
                </a:solidFill>
                <a:latin typeface="+mj-ea"/>
              </a:rPr>
              <a:t>的</a:t>
            </a:r>
            <a:r>
              <a:rPr lang="zh-TW" altLang="en-US" sz="2800" b="1" dirty="0">
                <a:solidFill>
                  <a:schemeClr val="accent6">
                    <a:lumMod val="50000"/>
                  </a:schemeClr>
                </a:solidFill>
                <a:latin typeface="+mj-ea"/>
              </a:rPr>
              <a:t>公</a:t>
            </a:r>
            <a:r>
              <a:rPr lang="zh-TW" altLang="en-US" sz="2800" b="1" dirty="0" smtClean="0">
                <a:solidFill>
                  <a:schemeClr val="accent6">
                    <a:lumMod val="50000"/>
                  </a:schemeClr>
                </a:solidFill>
                <a:latin typeface="+mj-ea"/>
              </a:rPr>
              <a:t>義社會</a:t>
            </a:r>
            <a:r>
              <a:rPr lang="zh-TW" altLang="zh-TW" sz="2800" b="1" dirty="0">
                <a:solidFill>
                  <a:schemeClr val="accent6">
                    <a:lumMod val="50000"/>
                  </a:schemeClr>
                </a:solidFill>
                <a:latin typeface="+mj-ea"/>
              </a:rPr>
              <a:t>目標：</a:t>
            </a:r>
            <a:r>
              <a:rPr lang="en-US" altLang="zh-TW" sz="2800" b="1" dirty="0">
                <a:solidFill>
                  <a:schemeClr val="accent6">
                    <a:lumMod val="50000"/>
                  </a:schemeClr>
                </a:solidFill>
                <a:latin typeface="+mj-ea"/>
              </a:rPr>
              <a:t/>
            </a:r>
            <a:br>
              <a:rPr lang="en-US" altLang="zh-TW" sz="2800" b="1" dirty="0">
                <a:solidFill>
                  <a:schemeClr val="accent6">
                    <a:lumMod val="50000"/>
                  </a:schemeClr>
                </a:solidFill>
                <a:latin typeface="+mj-ea"/>
              </a:rPr>
            </a:br>
            <a:r>
              <a:rPr lang="en-US" altLang="zh-TW" sz="2800" b="1" dirty="0" smtClean="0">
                <a:solidFill>
                  <a:schemeClr val="accent6">
                    <a:lumMod val="50000"/>
                  </a:schemeClr>
                </a:solidFill>
                <a:latin typeface="+mj-ea"/>
              </a:rPr>
              <a:t>   </a:t>
            </a:r>
            <a:r>
              <a:rPr lang="zh-TW" altLang="zh-TW" sz="2800" b="1" dirty="0" smtClean="0">
                <a:solidFill>
                  <a:schemeClr val="accent6">
                    <a:lumMod val="50000"/>
                  </a:schemeClr>
                </a:solidFill>
                <a:latin typeface="+mj-ea"/>
              </a:rPr>
              <a:t>就</a:t>
            </a:r>
            <a:r>
              <a:rPr lang="zh-TW" altLang="zh-TW" sz="2800" b="1" dirty="0">
                <a:solidFill>
                  <a:schemeClr val="accent6">
                    <a:lumMod val="50000"/>
                  </a:schemeClr>
                </a:solidFill>
                <a:latin typeface="+mj-ea"/>
              </a:rPr>
              <a:t>欲佇恁中間無喪鄉人</a:t>
            </a:r>
            <a:endParaRPr lang="zh-TW" altLang="en-US" sz="2800" b="1" dirty="0">
              <a:solidFill>
                <a:schemeClr val="accent6">
                  <a:lumMod val="50000"/>
                </a:schemeClr>
              </a:solidFill>
              <a:latin typeface="+mj-ea"/>
            </a:endParaRPr>
          </a:p>
        </p:txBody>
      </p:sp>
      <p:sp>
        <p:nvSpPr>
          <p:cNvPr id="21507" name="內容版面配置區 2"/>
          <p:cNvSpPr>
            <a:spLocks noGrp="1"/>
          </p:cNvSpPr>
          <p:nvPr>
            <p:ph idx="1"/>
          </p:nvPr>
        </p:nvSpPr>
        <p:spPr>
          <a:xfrm>
            <a:off x="985234" y="2238509"/>
            <a:ext cx="7273343" cy="3333616"/>
          </a:xfrm>
        </p:spPr>
        <p:txBody>
          <a:bodyPr/>
          <a:lstStyle/>
          <a:p>
            <a:r>
              <a:rPr lang="zh-TW" altLang="zh-TW" sz="4050" b="1" dirty="0">
                <a:latin typeface="華康龍門石碑" pitchFamily="65" charset="-120"/>
                <a:ea typeface="華康龍門石碑" pitchFamily="65" charset="-120"/>
              </a:rPr>
              <a:t>15:5  你若留心聽耶和華──你上帝的話，執守來行我今仔日所命令你這一切的誡命，</a:t>
            </a:r>
            <a:r>
              <a:rPr lang="zh-TW" altLang="zh-TW" sz="4050" b="1" dirty="0">
                <a:solidFill>
                  <a:srgbClr val="C00000"/>
                </a:solidFill>
                <a:latin typeface="華康龍門石碑" pitchFamily="65" charset="-120"/>
                <a:ea typeface="華康龍門石碑" pitchFamily="65" charset="-120"/>
              </a:rPr>
              <a:t>就欲佇恁中間無喪鄉人。</a:t>
            </a:r>
            <a:endParaRPr lang="zh-TW" altLang="en-US" sz="405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429267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zh-TW" altLang="zh-TW" sz="2700" b="1" dirty="0">
                <a:solidFill>
                  <a:schemeClr val="accent6">
                    <a:lumMod val="50000"/>
                  </a:schemeClr>
                </a:solidFill>
                <a:latin typeface="+mn-ea"/>
                <a:ea typeface="+mn-ea"/>
              </a:rPr>
              <a:t>（二）、節期、禮拜、獻禮在反帝國主義與照顧貧弱</a:t>
            </a:r>
            <a:r>
              <a:rPr lang="en-US" altLang="zh-TW" sz="2700" b="1" dirty="0">
                <a:solidFill>
                  <a:schemeClr val="accent6">
                    <a:lumMod val="50000"/>
                  </a:schemeClr>
                </a:solidFill>
                <a:latin typeface="+mn-ea"/>
                <a:ea typeface="+mn-ea"/>
              </a:rPr>
              <a:t/>
            </a:r>
            <a:br>
              <a:rPr lang="en-US" altLang="zh-TW" sz="2700" b="1" dirty="0">
                <a:solidFill>
                  <a:schemeClr val="accent6">
                    <a:lumMod val="50000"/>
                  </a:schemeClr>
                </a:solidFill>
                <a:latin typeface="+mn-ea"/>
                <a:ea typeface="+mn-ea"/>
              </a:rPr>
            </a:br>
            <a:r>
              <a:rPr lang="zh-TW" altLang="zh-TW" sz="2100" dirty="0">
                <a:solidFill>
                  <a:schemeClr val="accent6">
                    <a:lumMod val="50000"/>
                  </a:schemeClr>
                </a:solidFill>
              </a:rPr>
              <a:t>（</a:t>
            </a:r>
            <a:r>
              <a:rPr lang="en-US" altLang="zh-TW" sz="2100" dirty="0">
                <a:solidFill>
                  <a:schemeClr val="accent6">
                    <a:lumMod val="50000"/>
                  </a:schemeClr>
                </a:solidFill>
              </a:rPr>
              <a:t>12:1</a:t>
            </a:r>
            <a:r>
              <a:rPr lang="zh-TW" altLang="zh-TW" sz="2100" dirty="0">
                <a:solidFill>
                  <a:schemeClr val="accent6">
                    <a:lumMod val="50000"/>
                  </a:schemeClr>
                </a:solidFill>
              </a:rPr>
              <a:t>～</a:t>
            </a:r>
            <a:r>
              <a:rPr lang="en-US" altLang="zh-TW" sz="2100" dirty="0">
                <a:solidFill>
                  <a:schemeClr val="accent6">
                    <a:lumMod val="50000"/>
                  </a:schemeClr>
                </a:solidFill>
              </a:rPr>
              <a:t>15:23 // 26:1-19</a:t>
            </a:r>
            <a:r>
              <a:rPr lang="zh-TW" altLang="zh-TW" sz="2100" dirty="0">
                <a:solidFill>
                  <a:schemeClr val="accent6">
                    <a:lumMod val="50000"/>
                  </a:schemeClr>
                </a:solidFill>
              </a:rPr>
              <a:t>，可另加</a:t>
            </a:r>
            <a:r>
              <a:rPr lang="en-US" altLang="zh-TW" sz="2100" dirty="0">
                <a:solidFill>
                  <a:schemeClr val="accent6">
                    <a:lumMod val="50000"/>
                  </a:schemeClr>
                </a:solidFill>
              </a:rPr>
              <a:t>11:27-19//27:1~29:20</a:t>
            </a:r>
            <a:r>
              <a:rPr lang="zh-TW" altLang="zh-TW" sz="2100" dirty="0">
                <a:solidFill>
                  <a:schemeClr val="accent6">
                    <a:lumMod val="50000"/>
                  </a:schemeClr>
                </a:solidFill>
              </a:rPr>
              <a:t>）</a:t>
            </a:r>
            <a:endParaRPr lang="zh-TW" altLang="en-US" sz="2100" dirty="0">
              <a:solidFill>
                <a:schemeClr val="accent6">
                  <a:lumMod val="50000"/>
                </a:schemeClr>
              </a:solidFill>
            </a:endParaRPr>
          </a:p>
        </p:txBody>
      </p:sp>
      <p:sp>
        <p:nvSpPr>
          <p:cNvPr id="22531" name="內容版面配置區 2"/>
          <p:cNvSpPr>
            <a:spLocks noGrp="1"/>
          </p:cNvSpPr>
          <p:nvPr>
            <p:ph idx="1"/>
          </p:nvPr>
        </p:nvSpPr>
        <p:spPr>
          <a:xfrm>
            <a:off x="1072167" y="2099256"/>
            <a:ext cx="6983569" cy="3472869"/>
          </a:xfrm>
        </p:spPr>
        <p:txBody>
          <a:bodyPr/>
          <a:lstStyle/>
          <a:p>
            <a:r>
              <a:rPr lang="en-US" altLang="zh-TW" sz="3600" b="1" dirty="0">
                <a:solidFill>
                  <a:schemeClr val="bg2">
                    <a:lumMod val="10000"/>
                  </a:schemeClr>
                </a:solidFill>
              </a:rPr>
              <a:t>12:1</a:t>
            </a:r>
            <a:r>
              <a:rPr lang="zh-TW" altLang="zh-TW" sz="3600" b="1" dirty="0">
                <a:solidFill>
                  <a:schemeClr val="bg2">
                    <a:lumMod val="10000"/>
                  </a:schemeClr>
                </a:solidFill>
              </a:rPr>
              <a:t>～</a:t>
            </a:r>
            <a:r>
              <a:rPr lang="en-US" altLang="zh-TW" sz="3600" b="1" dirty="0" smtClean="0">
                <a:solidFill>
                  <a:schemeClr val="bg2">
                    <a:lumMod val="10000"/>
                  </a:schemeClr>
                </a:solidFill>
              </a:rPr>
              <a:t>16:17</a:t>
            </a:r>
            <a:r>
              <a:rPr lang="zh-TW" altLang="zh-TW" sz="3600" b="1" dirty="0" smtClean="0">
                <a:solidFill>
                  <a:schemeClr val="bg2">
                    <a:lumMod val="10000"/>
                  </a:schemeClr>
                </a:solidFill>
              </a:rPr>
              <a:t>祭典</a:t>
            </a:r>
            <a:r>
              <a:rPr lang="zh-TW" altLang="zh-TW" sz="3600" b="1" dirty="0">
                <a:solidFill>
                  <a:schemeClr val="bg2">
                    <a:lumMod val="10000"/>
                  </a:schemeClr>
                </a:solidFill>
              </a:rPr>
              <a:t>集中化與忠誠、十一獻、與節</a:t>
            </a:r>
            <a:r>
              <a:rPr lang="zh-TW" altLang="zh-TW" sz="3600" b="1" dirty="0" smtClean="0">
                <a:solidFill>
                  <a:schemeClr val="bg2">
                    <a:lumMod val="10000"/>
                  </a:schemeClr>
                </a:solidFill>
              </a:rPr>
              <a:t>期</a:t>
            </a:r>
            <a:endParaRPr lang="en-US" altLang="zh-TW" sz="3600" b="1" dirty="0" smtClean="0">
              <a:solidFill>
                <a:schemeClr val="bg2">
                  <a:lumMod val="10000"/>
                </a:schemeClr>
              </a:solidFill>
            </a:endParaRPr>
          </a:p>
          <a:p>
            <a:endParaRPr lang="zh-TW" altLang="zh-TW" sz="2000" b="1" dirty="0">
              <a:solidFill>
                <a:schemeClr val="bg2">
                  <a:lumMod val="10000"/>
                </a:schemeClr>
              </a:solidFill>
            </a:endParaRPr>
          </a:p>
          <a:p>
            <a:r>
              <a:rPr lang="en-US" altLang="zh-TW" sz="3600" b="1" dirty="0">
                <a:solidFill>
                  <a:schemeClr val="bg2">
                    <a:lumMod val="10000"/>
                  </a:schemeClr>
                </a:solidFill>
              </a:rPr>
              <a:t>26:1-19	</a:t>
            </a:r>
            <a:r>
              <a:rPr lang="zh-TW" altLang="zh-TW" sz="3600" b="1" dirty="0">
                <a:solidFill>
                  <a:schemeClr val="bg2">
                    <a:lumMod val="10000"/>
                  </a:schemeClr>
                </a:solidFill>
              </a:rPr>
              <a:t>禮拜、初熟之果獻與十一奉獻</a:t>
            </a:r>
            <a:endParaRPr lang="zh-TW" altLang="en-US" sz="3600" b="1" dirty="0">
              <a:solidFill>
                <a:schemeClr val="bg2">
                  <a:lumMod val="10000"/>
                </a:schemeClr>
              </a:solidFill>
            </a:endParaRPr>
          </a:p>
        </p:txBody>
      </p:sp>
    </p:spTree>
    <p:extLst>
      <p:ext uri="{BB962C8B-B14F-4D97-AF65-F5344CB8AC3E}">
        <p14:creationId xmlns:p14="http://schemas.microsoft.com/office/powerpoint/2010/main" xmlns="" val="50855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zh-TW" altLang="zh-TW" sz="2400" b="1" dirty="0">
                <a:solidFill>
                  <a:schemeClr val="accent6">
                    <a:lumMod val="50000"/>
                  </a:schemeClr>
                </a:solidFill>
              </a:rPr>
              <a:t>（二）、節期、禮拜、獻禮在反帝國主義與照顧貧弱</a:t>
            </a:r>
            <a:r>
              <a:rPr lang="en-US" altLang="zh-TW" sz="2400" b="1" dirty="0">
                <a:solidFill>
                  <a:schemeClr val="accent6">
                    <a:lumMod val="50000"/>
                  </a:schemeClr>
                </a:solidFill>
              </a:rPr>
              <a:t/>
            </a:r>
            <a:br>
              <a:rPr lang="en-US" altLang="zh-TW" sz="2400" b="1" dirty="0">
                <a:solidFill>
                  <a:schemeClr val="accent6">
                    <a:lumMod val="50000"/>
                  </a:schemeClr>
                </a:solidFill>
              </a:rPr>
            </a:br>
            <a:r>
              <a:rPr lang="zh-TW" altLang="zh-TW" sz="2100" dirty="0">
                <a:solidFill>
                  <a:schemeClr val="accent6">
                    <a:lumMod val="50000"/>
                  </a:schemeClr>
                </a:solidFill>
              </a:rPr>
              <a:t>（</a:t>
            </a:r>
            <a:r>
              <a:rPr lang="en-US" altLang="zh-TW" sz="2100" dirty="0">
                <a:solidFill>
                  <a:schemeClr val="accent6">
                    <a:lumMod val="50000"/>
                  </a:schemeClr>
                </a:solidFill>
              </a:rPr>
              <a:t>12:1</a:t>
            </a:r>
            <a:r>
              <a:rPr lang="zh-TW" altLang="zh-TW" sz="2100" dirty="0">
                <a:solidFill>
                  <a:schemeClr val="accent6">
                    <a:lumMod val="50000"/>
                  </a:schemeClr>
                </a:solidFill>
              </a:rPr>
              <a:t>～</a:t>
            </a:r>
            <a:r>
              <a:rPr lang="en-US" altLang="zh-TW" sz="2100" dirty="0">
                <a:solidFill>
                  <a:schemeClr val="accent6">
                    <a:lumMod val="50000"/>
                  </a:schemeClr>
                </a:solidFill>
              </a:rPr>
              <a:t>15:23 // 26:1-19</a:t>
            </a:r>
            <a:r>
              <a:rPr lang="zh-TW" altLang="zh-TW" sz="2100" dirty="0">
                <a:solidFill>
                  <a:schemeClr val="accent6">
                    <a:lumMod val="50000"/>
                  </a:schemeClr>
                </a:solidFill>
              </a:rPr>
              <a:t>，可另加</a:t>
            </a:r>
            <a:r>
              <a:rPr lang="en-US" altLang="zh-TW" sz="2100" dirty="0">
                <a:solidFill>
                  <a:schemeClr val="accent6">
                    <a:lumMod val="50000"/>
                  </a:schemeClr>
                </a:solidFill>
              </a:rPr>
              <a:t>11:27-19//27:1~29:20</a:t>
            </a:r>
            <a:r>
              <a:rPr lang="zh-TW" altLang="zh-TW" sz="2100" dirty="0">
                <a:solidFill>
                  <a:schemeClr val="accent6">
                    <a:lumMod val="50000"/>
                  </a:schemeClr>
                </a:solidFill>
              </a:rPr>
              <a:t>）</a:t>
            </a:r>
            <a:endParaRPr lang="zh-TW" altLang="en-US" sz="2100" dirty="0">
              <a:solidFill>
                <a:schemeClr val="accent6">
                  <a:lumMod val="50000"/>
                </a:schemeClr>
              </a:solidFill>
            </a:endParaRPr>
          </a:p>
        </p:txBody>
      </p:sp>
      <p:sp>
        <p:nvSpPr>
          <p:cNvPr id="26627" name="內容版面配置區 2"/>
          <p:cNvSpPr>
            <a:spLocks noGrp="1"/>
          </p:cNvSpPr>
          <p:nvPr>
            <p:ph idx="1"/>
          </p:nvPr>
        </p:nvSpPr>
        <p:spPr>
          <a:xfrm>
            <a:off x="666482" y="1674254"/>
            <a:ext cx="7688687" cy="4945487"/>
          </a:xfrm>
        </p:spPr>
        <p:txBody>
          <a:bodyPr>
            <a:normAutofit/>
          </a:bodyPr>
          <a:lstStyle/>
          <a:p>
            <a:r>
              <a:rPr lang="zh-TW" altLang="zh-TW" dirty="0" smtClean="0">
                <a:solidFill>
                  <a:srgbClr val="007033"/>
                </a:solidFill>
              </a:rPr>
              <a:t>禮拜要十一奉獻，十一奉獻是為照顧宗教人員、貧弱、與外籍來寄居之人：</a:t>
            </a:r>
          </a:p>
          <a:p>
            <a:r>
              <a:rPr lang="zh-TW" altLang="zh-TW" sz="3600" b="1" dirty="0">
                <a:latin typeface="華康龍門石碑" pitchFamily="65" charset="-120"/>
                <a:ea typeface="華康龍門石碑" pitchFamily="65" charset="-120"/>
              </a:rPr>
              <a:t>14:28/26:12 逐擺到三年滿，你著將彼年的土產</a:t>
            </a:r>
            <a:r>
              <a:rPr lang="zh-TW" altLang="zh-TW" sz="3600" b="1" dirty="0">
                <a:solidFill>
                  <a:srgbClr val="C00000"/>
                </a:solidFill>
                <a:latin typeface="華康龍門石碑" pitchFamily="65" charset="-120"/>
                <a:ea typeface="華康龍門石碑" pitchFamily="65" charset="-120"/>
              </a:rPr>
              <a:t>十份抽一份</a:t>
            </a:r>
            <a:r>
              <a:rPr lang="zh-TW" altLang="zh-TW" sz="3600" b="1" dirty="0">
                <a:latin typeface="華康龍門石碑" pitchFamily="65" charset="-120"/>
                <a:ea typeface="華康龍門石碑" pitchFamily="65" charset="-120"/>
              </a:rPr>
              <a:t>，囥佇你的門內。14:29 因為</a:t>
            </a:r>
            <a:r>
              <a:rPr lang="zh-TW" altLang="zh-TW" sz="3600" b="1" dirty="0">
                <a:solidFill>
                  <a:srgbClr val="0070C0"/>
                </a:solidFill>
                <a:latin typeface="華康龍門石碑" pitchFamily="65" charset="-120"/>
                <a:ea typeface="華康龍門石碑" pitchFamily="65" charset="-120"/>
              </a:rPr>
              <a:t>利未人</a:t>
            </a:r>
            <a:r>
              <a:rPr lang="zh-TW" altLang="zh-TW" sz="3600" b="1" dirty="0">
                <a:latin typeface="華康龍門石碑" pitchFamily="65" charset="-120"/>
                <a:ea typeface="華康龍門石碑" pitchFamily="65" charset="-120"/>
              </a:rPr>
              <a:t>佇恁中間無份無業，伊及</a:t>
            </a:r>
            <a:r>
              <a:rPr lang="zh-TW" altLang="zh-TW" sz="3600" b="1" dirty="0">
                <a:solidFill>
                  <a:srgbClr val="0070C0"/>
                </a:solidFill>
                <a:latin typeface="華康龍門石碑" pitchFamily="65" charset="-120"/>
                <a:ea typeface="華康龍門石碑" pitchFamily="65" charset="-120"/>
              </a:rPr>
              <a:t>出外人</a:t>
            </a:r>
            <a:r>
              <a:rPr lang="zh-TW" altLang="zh-TW" sz="3600" b="1" dirty="0">
                <a:latin typeface="華康龍門石碑" pitchFamily="65" charset="-120"/>
                <a:ea typeface="華康龍門石碑" pitchFamily="65" charset="-120"/>
              </a:rPr>
              <a:t>，以及</a:t>
            </a:r>
            <a:r>
              <a:rPr lang="zh-TW" altLang="zh-TW" sz="3600" b="1" dirty="0">
                <a:solidFill>
                  <a:srgbClr val="0070C0"/>
                </a:solidFill>
                <a:latin typeface="華康龍門石碑" pitchFamily="65" charset="-120"/>
                <a:ea typeface="華康龍門石碑" pitchFamily="65" charset="-120"/>
              </a:rPr>
              <a:t>孤兒寡婦</a:t>
            </a:r>
            <a:r>
              <a:rPr lang="zh-TW" altLang="zh-TW" sz="3600" b="1" dirty="0">
                <a:latin typeface="華康龍門石碑" pitchFamily="65" charset="-120"/>
                <a:ea typeface="華康龍門石碑" pitchFamily="65" charset="-120"/>
              </a:rPr>
              <a:t>，踮佇恁門內的，攏通來食到飽。致到耶和華──你的上帝佇你所做一切的事賜福你。</a:t>
            </a:r>
            <a:endParaRPr lang="zh-TW" altLang="en-US" sz="3600" b="1" dirty="0">
              <a:latin typeface="華康龍門石碑" pitchFamily="65" charset="-120"/>
              <a:ea typeface="華康龍門石碑" pitchFamily="65" charset="-120"/>
            </a:endParaRPr>
          </a:p>
        </p:txBody>
      </p:sp>
    </p:spTree>
    <p:extLst>
      <p:ext uri="{BB962C8B-B14F-4D97-AF65-F5344CB8AC3E}">
        <p14:creationId xmlns:p14="http://schemas.microsoft.com/office/powerpoint/2010/main" xmlns="" val="46695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b="1" dirty="0" smtClean="0">
                <a:solidFill>
                  <a:schemeClr val="accent6">
                    <a:lumMod val="50000"/>
                  </a:schemeClr>
                </a:solidFill>
              </a:rPr>
              <a:t>問題陳述</a:t>
            </a:r>
            <a:endParaRPr lang="zh-TW" altLang="en-US" sz="4400" b="1" dirty="0">
              <a:solidFill>
                <a:schemeClr val="accent6">
                  <a:lumMod val="50000"/>
                </a:schemeClr>
              </a:solidFill>
            </a:endParaRPr>
          </a:p>
        </p:txBody>
      </p:sp>
      <p:sp>
        <p:nvSpPr>
          <p:cNvPr id="3" name="內容版面配置區 2"/>
          <p:cNvSpPr>
            <a:spLocks noGrp="1"/>
          </p:cNvSpPr>
          <p:nvPr>
            <p:ph idx="1"/>
          </p:nvPr>
        </p:nvSpPr>
        <p:spPr>
          <a:xfrm>
            <a:off x="457200" y="1841679"/>
            <a:ext cx="8229600" cy="4571999"/>
          </a:xfrm>
        </p:spPr>
        <p:txBody>
          <a:bodyPr>
            <a:normAutofit/>
          </a:bodyPr>
          <a:lstStyle/>
          <a:p>
            <a:r>
              <a:rPr lang="en-US" altLang="zh-TW" sz="3200" dirty="0" smtClean="0">
                <a:latin typeface="+mj-ea"/>
                <a:ea typeface="+mj-ea"/>
              </a:rPr>
              <a:t>1.</a:t>
            </a:r>
            <a:r>
              <a:rPr lang="zh-TW" altLang="en-US" sz="3200" dirty="0" smtClean="0">
                <a:latin typeface="+mj-ea"/>
                <a:ea typeface="+mj-ea"/>
              </a:rPr>
              <a:t>基要福音派與社會福音派的差距：</a:t>
            </a:r>
            <a:endParaRPr lang="en-US" altLang="zh-TW" sz="3200" dirty="0" smtClean="0">
              <a:latin typeface="+mj-ea"/>
              <a:ea typeface="+mj-ea"/>
            </a:endParaRPr>
          </a:p>
          <a:p>
            <a:pPr marL="0" indent="0">
              <a:buNone/>
            </a:pPr>
            <a:r>
              <a:rPr lang="en-US" altLang="zh-TW" sz="3200" dirty="0">
                <a:latin typeface="+mj-ea"/>
                <a:ea typeface="+mj-ea"/>
              </a:rPr>
              <a:t> </a:t>
            </a:r>
            <a:r>
              <a:rPr lang="en-US" altLang="zh-TW" sz="3200" dirty="0" smtClean="0">
                <a:latin typeface="+mj-ea"/>
                <a:ea typeface="+mj-ea"/>
              </a:rPr>
              <a:t>     a.</a:t>
            </a:r>
            <a:r>
              <a:rPr lang="zh-TW" altLang="en-US" sz="3200" dirty="0" smtClean="0">
                <a:latin typeface="+mj-ea"/>
                <a:ea typeface="+mj-ea"/>
              </a:rPr>
              <a:t>長老教會：社會公義、環保社服、、。</a:t>
            </a:r>
            <a:endParaRPr lang="en-US" altLang="zh-TW" sz="3200" dirty="0" smtClean="0">
              <a:latin typeface="+mj-ea"/>
              <a:ea typeface="+mj-ea"/>
            </a:endParaRPr>
          </a:p>
          <a:p>
            <a:pPr marL="0" indent="0">
              <a:buNone/>
            </a:pPr>
            <a:r>
              <a:rPr lang="en-US" altLang="zh-TW" sz="3200" dirty="0">
                <a:latin typeface="+mj-ea"/>
                <a:ea typeface="+mj-ea"/>
              </a:rPr>
              <a:t> </a:t>
            </a:r>
            <a:r>
              <a:rPr lang="en-US" altLang="zh-TW" sz="3200" dirty="0" smtClean="0">
                <a:latin typeface="+mj-ea"/>
                <a:ea typeface="+mj-ea"/>
              </a:rPr>
              <a:t>     b.</a:t>
            </a:r>
            <a:r>
              <a:rPr lang="zh-TW" altLang="en-US" sz="3200" dirty="0" smtClean="0">
                <a:latin typeface="+mj-ea"/>
                <a:ea typeface="+mj-ea"/>
              </a:rPr>
              <a:t>一般教會：信耶穌、得永生、蓋教堂。</a:t>
            </a:r>
            <a:endParaRPr lang="en-US" altLang="zh-TW" sz="3200" dirty="0" smtClean="0">
              <a:latin typeface="+mj-ea"/>
              <a:ea typeface="+mj-ea"/>
            </a:endParaRPr>
          </a:p>
          <a:p>
            <a:r>
              <a:rPr lang="en-US" altLang="zh-TW" sz="3200" dirty="0" smtClean="0">
                <a:latin typeface="+mj-ea"/>
                <a:ea typeface="+mj-ea"/>
              </a:rPr>
              <a:t>2.</a:t>
            </a:r>
            <a:r>
              <a:rPr lang="zh-TW" altLang="en-US" sz="3200" dirty="0" smtClean="0">
                <a:latin typeface="+mj-ea"/>
                <a:ea typeface="+mj-ea"/>
              </a:rPr>
              <a:t>禮拜獻祭重要？社會公義重要？</a:t>
            </a:r>
            <a:endParaRPr lang="en-US" altLang="zh-TW" sz="3200" dirty="0" smtClean="0">
              <a:latin typeface="+mj-ea"/>
              <a:ea typeface="+mj-ea"/>
            </a:endParaRPr>
          </a:p>
          <a:p>
            <a:r>
              <a:rPr lang="en-US" altLang="zh-TW" sz="3200" dirty="0" smtClean="0">
                <a:latin typeface="+mj-ea"/>
                <a:ea typeface="+mj-ea"/>
              </a:rPr>
              <a:t>3.</a:t>
            </a:r>
            <a:r>
              <a:rPr lang="zh-TW" altLang="en-US" sz="3200" dirty="0" smtClean="0">
                <a:latin typeface="+mj-ea"/>
                <a:ea typeface="+mj-ea"/>
              </a:rPr>
              <a:t>祭司典何時、為何、如何整合申命記神學？</a:t>
            </a:r>
            <a:endParaRPr lang="en-US" altLang="zh-TW" sz="3200" dirty="0" smtClean="0">
              <a:latin typeface="+mj-ea"/>
              <a:ea typeface="+mj-ea"/>
            </a:endParaRPr>
          </a:p>
          <a:p>
            <a:r>
              <a:rPr lang="en-US" altLang="zh-TW" sz="3200" dirty="0" smtClean="0">
                <a:latin typeface="+mj-ea"/>
                <a:ea typeface="+mj-ea"/>
              </a:rPr>
              <a:t>4.</a:t>
            </a:r>
            <a:r>
              <a:rPr lang="zh-TW" altLang="en-US" sz="3200" dirty="0" smtClean="0">
                <a:latin typeface="+mj-ea"/>
                <a:ea typeface="+mj-ea"/>
              </a:rPr>
              <a:t>今日教會信仰與教導的調整當如何？</a:t>
            </a:r>
            <a:endParaRPr lang="zh-TW" altLang="en-US" sz="3200" dirty="0">
              <a:latin typeface="+mj-ea"/>
              <a:ea typeface="+mj-ea"/>
            </a:endParaRPr>
          </a:p>
        </p:txBody>
      </p:sp>
    </p:spTree>
    <p:extLst>
      <p:ext uri="{BB962C8B-B14F-4D97-AF65-F5344CB8AC3E}">
        <p14:creationId xmlns:p14="http://schemas.microsoft.com/office/powerpoint/2010/main" xmlns="" val="19295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zh-TW" altLang="zh-TW" sz="2700" b="1" dirty="0">
                <a:solidFill>
                  <a:schemeClr val="accent6">
                    <a:lumMod val="50000"/>
                  </a:schemeClr>
                </a:solidFill>
              </a:rPr>
              <a:t>（二）、節期、禮拜、獻禮在反帝國主義與照顧貧弱</a:t>
            </a:r>
            <a:r>
              <a:rPr lang="en-US" altLang="zh-TW" sz="2700" b="1" dirty="0">
                <a:solidFill>
                  <a:schemeClr val="accent6">
                    <a:lumMod val="50000"/>
                  </a:schemeClr>
                </a:solidFill>
              </a:rPr>
              <a:t/>
            </a:r>
            <a:br>
              <a:rPr lang="en-US" altLang="zh-TW" sz="2700" b="1" dirty="0">
                <a:solidFill>
                  <a:schemeClr val="accent6">
                    <a:lumMod val="50000"/>
                  </a:schemeClr>
                </a:solidFill>
              </a:rPr>
            </a:br>
            <a:r>
              <a:rPr lang="zh-TW" altLang="zh-TW" sz="2100" dirty="0">
                <a:solidFill>
                  <a:schemeClr val="accent6">
                    <a:lumMod val="50000"/>
                  </a:schemeClr>
                </a:solidFill>
              </a:rPr>
              <a:t>（</a:t>
            </a:r>
            <a:r>
              <a:rPr lang="en-US" altLang="zh-TW" sz="2100" dirty="0">
                <a:solidFill>
                  <a:schemeClr val="accent6">
                    <a:lumMod val="50000"/>
                  </a:schemeClr>
                </a:solidFill>
              </a:rPr>
              <a:t>12:1</a:t>
            </a:r>
            <a:r>
              <a:rPr lang="zh-TW" altLang="zh-TW" sz="2100" dirty="0">
                <a:solidFill>
                  <a:schemeClr val="accent6">
                    <a:lumMod val="50000"/>
                  </a:schemeClr>
                </a:solidFill>
              </a:rPr>
              <a:t>～</a:t>
            </a:r>
            <a:r>
              <a:rPr lang="en-US" altLang="zh-TW" sz="2100" dirty="0">
                <a:solidFill>
                  <a:schemeClr val="accent6">
                    <a:lumMod val="50000"/>
                  </a:schemeClr>
                </a:solidFill>
              </a:rPr>
              <a:t>15:23 // 26:1-19</a:t>
            </a:r>
            <a:r>
              <a:rPr lang="zh-TW" altLang="zh-TW" sz="2100" dirty="0">
                <a:solidFill>
                  <a:schemeClr val="accent6">
                    <a:lumMod val="50000"/>
                  </a:schemeClr>
                </a:solidFill>
              </a:rPr>
              <a:t>，可另加</a:t>
            </a:r>
            <a:r>
              <a:rPr lang="en-US" altLang="zh-TW" sz="2100" dirty="0">
                <a:solidFill>
                  <a:schemeClr val="accent6">
                    <a:lumMod val="50000"/>
                  </a:schemeClr>
                </a:solidFill>
              </a:rPr>
              <a:t>11:27-19//27:1~29:20</a:t>
            </a:r>
            <a:r>
              <a:rPr lang="zh-TW" altLang="zh-TW" sz="2100" dirty="0">
                <a:solidFill>
                  <a:schemeClr val="accent6">
                    <a:lumMod val="50000"/>
                  </a:schemeClr>
                </a:solidFill>
              </a:rPr>
              <a:t>）</a:t>
            </a:r>
            <a:endParaRPr lang="zh-TW" altLang="en-US" sz="2100" dirty="0">
              <a:solidFill>
                <a:schemeClr val="accent6">
                  <a:lumMod val="50000"/>
                </a:schemeClr>
              </a:solidFill>
            </a:endParaRPr>
          </a:p>
        </p:txBody>
      </p:sp>
      <p:sp>
        <p:nvSpPr>
          <p:cNvPr id="27651" name="內容版面配置區 2"/>
          <p:cNvSpPr>
            <a:spLocks noGrp="1"/>
          </p:cNvSpPr>
          <p:nvPr>
            <p:ph idx="1"/>
          </p:nvPr>
        </p:nvSpPr>
        <p:spPr>
          <a:xfrm>
            <a:off x="589209" y="1532586"/>
            <a:ext cx="7910848" cy="5177307"/>
          </a:xfrm>
        </p:spPr>
        <p:txBody>
          <a:bodyPr>
            <a:normAutofit lnSpcReduction="10000"/>
          </a:bodyPr>
          <a:lstStyle/>
          <a:p>
            <a:r>
              <a:rPr lang="zh-TW" altLang="zh-TW" dirty="0" smtClean="0">
                <a:solidFill>
                  <a:srgbClr val="007033"/>
                </a:solidFill>
              </a:rPr>
              <a:t>禮拜，要紀念神拯救國民脫離帝國主義壓迫</a:t>
            </a:r>
            <a:r>
              <a:rPr lang="zh-TW" altLang="en-US" dirty="0" smtClean="0">
                <a:solidFill>
                  <a:srgbClr val="007033"/>
                </a:solidFill>
              </a:rPr>
              <a:t>的救恩</a:t>
            </a:r>
            <a:r>
              <a:rPr lang="zh-TW" altLang="zh-TW" dirty="0" smtClean="0">
                <a:solidFill>
                  <a:srgbClr val="007033"/>
                </a:solidFill>
              </a:rPr>
              <a:t>：</a:t>
            </a:r>
          </a:p>
          <a:p>
            <a:r>
              <a:rPr lang="zh-TW" altLang="zh-TW" sz="3200" b="1" dirty="0">
                <a:latin typeface="華康龍門石碑" pitchFamily="65" charset="-120"/>
                <a:ea typeface="華康龍門石碑" pitchFamily="65" charset="-120"/>
              </a:rPr>
              <a:t>16:</a:t>
            </a:r>
            <a:r>
              <a:rPr lang="zh-TW" altLang="zh-TW" sz="3200" b="1" dirty="0" smtClean="0">
                <a:latin typeface="華康龍門石碑" pitchFamily="65" charset="-120"/>
                <a:ea typeface="華康龍門石碑" pitchFamily="65" charset="-120"/>
              </a:rPr>
              <a:t>1</a:t>
            </a:r>
            <a:r>
              <a:rPr lang="en-US" altLang="zh-TW" sz="3200" b="1" dirty="0" smtClean="0">
                <a:latin typeface="華康龍門石碑" pitchFamily="65" charset="-120"/>
                <a:ea typeface="華康龍門石碑" pitchFamily="65" charset="-120"/>
              </a:rPr>
              <a:t>  </a:t>
            </a:r>
            <a:r>
              <a:rPr lang="zh-TW" altLang="zh-TW" sz="3200" b="1" dirty="0" smtClean="0">
                <a:latin typeface="華康龍門石碑" pitchFamily="65" charset="-120"/>
                <a:ea typeface="華康龍門石碑" pitchFamily="65" charset="-120"/>
              </a:rPr>
              <a:t>你</a:t>
            </a:r>
            <a:r>
              <a:rPr lang="zh-TW" altLang="zh-TW" sz="3200" b="1" dirty="0">
                <a:latin typeface="華康龍門石碑" pitchFamily="65" charset="-120"/>
                <a:ea typeface="華康龍門石碑" pitchFamily="65" charset="-120"/>
              </a:rPr>
              <a:t>著注意亞筆月，來守耶和華──你上帝的</a:t>
            </a:r>
            <a:r>
              <a:rPr lang="zh-TW" altLang="zh-TW" sz="3200" b="1" dirty="0">
                <a:solidFill>
                  <a:srgbClr val="C00000"/>
                </a:solidFill>
                <a:latin typeface="華康龍門石碑" pitchFamily="65" charset="-120"/>
                <a:ea typeface="華康龍門石碑" pitchFamily="65" charset="-120"/>
              </a:rPr>
              <a:t>逾越節</a:t>
            </a:r>
            <a:r>
              <a:rPr lang="zh-TW" altLang="zh-TW" sz="3200" b="1" dirty="0">
                <a:latin typeface="華康龍門石碑" pitchFamily="65" charset="-120"/>
                <a:ea typeface="華康龍門石碑" pitchFamily="65" charset="-120"/>
              </a:rPr>
              <a:t>，因為耶和華──你上帝佇亞筆月暝時導你出埃及。16:2 你著佇耶和華所欲揀來安置伊的名的所在，對你的羊群牛群，用</a:t>
            </a:r>
            <a:r>
              <a:rPr lang="zh-TW" altLang="zh-TW" sz="3200" b="1" dirty="0">
                <a:solidFill>
                  <a:srgbClr val="C00000"/>
                </a:solidFill>
                <a:latin typeface="華康龍門石碑" pitchFamily="65" charset="-120"/>
                <a:ea typeface="華康龍門石碑" pitchFamily="65" charset="-120"/>
              </a:rPr>
              <a:t>逾越節的精牲</a:t>
            </a:r>
            <a:r>
              <a:rPr lang="zh-TW" altLang="zh-TW" sz="3200" b="1" dirty="0">
                <a:latin typeface="華康龍門石碑" pitchFamily="65" charset="-120"/>
                <a:ea typeface="華康龍門石碑" pitchFamily="65" charset="-120"/>
              </a:rPr>
              <a:t>，獻祭互耶和華──你的上帝</a:t>
            </a:r>
            <a:r>
              <a:rPr lang="zh-TW" altLang="zh-TW" sz="3200" b="1" dirty="0" smtClean="0">
                <a:latin typeface="華康龍門石碑" pitchFamily="65" charset="-120"/>
                <a:ea typeface="華康龍門石碑" pitchFamily="65" charset="-120"/>
              </a:rPr>
              <a:t>。</a:t>
            </a:r>
            <a:endParaRPr lang="en-US" altLang="zh-TW" sz="3200" b="1" dirty="0" smtClean="0">
              <a:latin typeface="華康龍門石碑" pitchFamily="65" charset="-120"/>
              <a:ea typeface="華康龍門石碑" pitchFamily="65" charset="-120"/>
            </a:endParaRPr>
          </a:p>
          <a:p>
            <a:r>
              <a:rPr lang="zh-TW" altLang="zh-TW" sz="3200" b="1" dirty="0" smtClean="0">
                <a:latin typeface="華康龍門石碑" pitchFamily="65" charset="-120"/>
                <a:ea typeface="華康龍門石碑" pitchFamily="65" charset="-120"/>
              </a:rPr>
              <a:t>16</a:t>
            </a:r>
            <a:r>
              <a:rPr lang="zh-TW" altLang="zh-TW" sz="3200" b="1" dirty="0">
                <a:latin typeface="華康龍門石碑" pitchFamily="65" charset="-120"/>
                <a:ea typeface="華康龍門石碑" pitchFamily="65" charset="-120"/>
              </a:rPr>
              <a:t>:3 你呣通用有酵的餅參teh食；七日久你著用</a:t>
            </a:r>
            <a:r>
              <a:rPr lang="zh-TW" altLang="zh-TW" sz="3200" b="1" dirty="0">
                <a:solidFill>
                  <a:srgbClr val="C00000"/>
                </a:solidFill>
                <a:latin typeface="華康龍門石碑" pitchFamily="65" charset="-120"/>
                <a:ea typeface="華康龍門石碑" pitchFamily="65" charset="-120"/>
              </a:rPr>
              <a:t>無酵的餅</a:t>
            </a:r>
            <a:r>
              <a:rPr lang="zh-TW" altLang="zh-TW" sz="3200" b="1" dirty="0">
                <a:latin typeface="華康龍門石碑" pitchFamily="65" charset="-120"/>
                <a:ea typeface="華康龍門石碑" pitchFamily="65" charset="-120"/>
              </a:rPr>
              <a:t>參teh食，就是</a:t>
            </a:r>
            <a:r>
              <a:rPr lang="zh-TW" altLang="zh-TW" sz="3200" b="1" dirty="0">
                <a:solidFill>
                  <a:srgbClr val="C00000"/>
                </a:solidFill>
                <a:latin typeface="華康龍門石碑" pitchFamily="65" charset="-120"/>
                <a:ea typeface="華康龍門石碑" pitchFamily="65" charset="-120"/>
              </a:rPr>
              <a:t>困苦的餅</a:t>
            </a:r>
            <a:r>
              <a:rPr lang="zh-TW" altLang="zh-TW" sz="3200" b="1" dirty="0">
                <a:latin typeface="華康龍門石碑" pitchFamily="65" charset="-120"/>
                <a:ea typeface="華康龍門石碑" pitchFamily="65" charset="-120"/>
              </a:rPr>
              <a:t>──欲互你一生的日記得你出埃及地的日──</a:t>
            </a:r>
            <a:r>
              <a:rPr lang="zh-TW" altLang="zh-TW" sz="3200" b="1" dirty="0">
                <a:solidFill>
                  <a:srgbClr val="C00000"/>
                </a:solidFill>
                <a:latin typeface="華康龍門石碑" pitchFamily="65" charset="-120"/>
                <a:ea typeface="華康龍門石碑" pitchFamily="65" charset="-120"/>
              </a:rPr>
              <a:t>因為你出埃及地的時真趕緊</a:t>
            </a:r>
            <a:r>
              <a:rPr lang="zh-TW" altLang="zh-TW" sz="3200" b="1" dirty="0">
                <a:latin typeface="華康龍門石碑" pitchFamily="65" charset="-120"/>
                <a:ea typeface="華康龍門石碑" pitchFamily="65" charset="-120"/>
              </a:rPr>
              <a:t>。</a:t>
            </a:r>
            <a:endParaRPr lang="zh-TW" altLang="en-US" sz="3200" b="1" dirty="0">
              <a:latin typeface="華康龍門石碑" pitchFamily="65" charset="-120"/>
              <a:ea typeface="華康龍門石碑" pitchFamily="65" charset="-120"/>
            </a:endParaRPr>
          </a:p>
        </p:txBody>
      </p:sp>
    </p:spTree>
    <p:extLst>
      <p:ext uri="{BB962C8B-B14F-4D97-AF65-F5344CB8AC3E}">
        <p14:creationId xmlns:p14="http://schemas.microsoft.com/office/powerpoint/2010/main" xmlns="" val="169616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zh-TW" altLang="zh-TW" sz="2700" b="1" dirty="0">
                <a:solidFill>
                  <a:schemeClr val="accent6">
                    <a:lumMod val="50000"/>
                  </a:schemeClr>
                </a:solidFill>
              </a:rPr>
              <a:t>禮拜要紀念神拯救國民脫離帝國主義壓迫</a:t>
            </a:r>
            <a:r>
              <a:rPr lang="zh-TW" altLang="en-US" sz="2700" b="1" dirty="0">
                <a:solidFill>
                  <a:schemeClr val="accent6">
                    <a:lumMod val="50000"/>
                  </a:schemeClr>
                </a:solidFill>
              </a:rPr>
              <a:t>的救恩</a:t>
            </a:r>
          </a:p>
        </p:txBody>
      </p:sp>
      <p:sp>
        <p:nvSpPr>
          <p:cNvPr id="28675" name="內容版面配置區 2"/>
          <p:cNvSpPr>
            <a:spLocks noGrp="1"/>
          </p:cNvSpPr>
          <p:nvPr>
            <p:ph idx="1"/>
          </p:nvPr>
        </p:nvSpPr>
        <p:spPr>
          <a:xfrm>
            <a:off x="608527" y="1417638"/>
            <a:ext cx="7978462" cy="5266497"/>
          </a:xfrm>
        </p:spPr>
        <p:txBody>
          <a:bodyPr>
            <a:normAutofit/>
          </a:bodyPr>
          <a:lstStyle/>
          <a:p>
            <a:r>
              <a:rPr lang="zh-TW" altLang="zh-TW" sz="3200" b="1" dirty="0">
                <a:latin typeface="華康龍門石碑" pitchFamily="65" charset="-120"/>
                <a:ea typeface="華康龍門石碑" pitchFamily="65" charset="-120"/>
              </a:rPr>
              <a:t>26:</a:t>
            </a:r>
            <a:r>
              <a:rPr lang="zh-TW" altLang="zh-TW" sz="3200" b="1" dirty="0" smtClean="0">
                <a:latin typeface="華康龍門石碑" pitchFamily="65" charset="-120"/>
                <a:ea typeface="華康龍門石碑" pitchFamily="65" charset="-120"/>
              </a:rPr>
              <a:t>1你</a:t>
            </a:r>
            <a:r>
              <a:rPr lang="zh-TW" altLang="zh-TW" sz="3200" b="1" dirty="0">
                <a:latin typeface="華康龍門石碑" pitchFamily="65" charset="-120"/>
                <a:ea typeface="華康龍門石碑" pitchFamily="65" charset="-120"/>
              </a:rPr>
              <a:t>已經到耶和華──你的上帝所賞賜你做業的地承接來徛起伊，26:2就著對耶和華──你的上帝賞賜你的地，將所收逐項</a:t>
            </a:r>
            <a:r>
              <a:rPr lang="zh-TW" altLang="zh-TW" sz="3200" b="1" dirty="0">
                <a:solidFill>
                  <a:srgbClr val="C00000"/>
                </a:solidFill>
                <a:latin typeface="華康龍門石碑" pitchFamily="65" charset="-120"/>
                <a:ea typeface="華康龍門石碑" pitchFamily="65" charset="-120"/>
              </a:rPr>
              <a:t>起頭熟的土產</a:t>
            </a:r>
            <a:r>
              <a:rPr lang="zh-TW" altLang="zh-TW" sz="3200" b="1" dirty="0">
                <a:latin typeface="華康龍門石碑" pitchFamily="65" charset="-120"/>
                <a:ea typeface="華康龍門石碑" pitchFamily="65" charset="-120"/>
              </a:rPr>
              <a:t>提淡薄，下佇筐裡，去耶和華──你上帝所欲揀安置伊的名的</a:t>
            </a:r>
            <a:r>
              <a:rPr lang="zh-TW" altLang="zh-TW" sz="3200" b="1" dirty="0" smtClean="0">
                <a:latin typeface="華康龍門石碑" pitchFamily="65" charset="-120"/>
                <a:ea typeface="華康龍門石碑" pitchFamily="65" charset="-120"/>
              </a:rPr>
              <a:t>所在、</a:t>
            </a:r>
            <a:r>
              <a:rPr lang="zh-TW" altLang="zh-TW" sz="3200" b="1" dirty="0">
                <a:latin typeface="華康龍門石碑" pitchFamily="65" charset="-120"/>
                <a:ea typeface="華康龍門石碑" pitchFamily="65" charset="-120"/>
              </a:rPr>
              <a:t>、</a:t>
            </a:r>
            <a:r>
              <a:rPr lang="zh-TW" altLang="zh-TW" sz="3200" b="1" dirty="0" smtClean="0">
                <a:latin typeface="華康龍門石碑" pitchFamily="65" charset="-120"/>
                <a:ea typeface="華康龍門石碑" pitchFamily="65" charset="-120"/>
              </a:rPr>
              <a:t>、</a:t>
            </a:r>
            <a:endParaRPr lang="en-US" altLang="zh-TW" sz="3200" b="1" dirty="0" smtClean="0">
              <a:latin typeface="華康龍門石碑" pitchFamily="65" charset="-120"/>
              <a:ea typeface="華康龍門石碑" pitchFamily="65" charset="-120"/>
            </a:endParaRPr>
          </a:p>
          <a:p>
            <a:r>
              <a:rPr lang="zh-TW" altLang="zh-TW" sz="3200" b="1" dirty="0" smtClean="0">
                <a:latin typeface="華康龍門石碑" pitchFamily="65" charset="-120"/>
                <a:ea typeface="華康龍門石碑" pitchFamily="65" charset="-120"/>
              </a:rPr>
              <a:t>26</a:t>
            </a:r>
            <a:r>
              <a:rPr lang="zh-TW" altLang="zh-TW" sz="3200" b="1" dirty="0">
                <a:latin typeface="華康龍門石碑" pitchFamily="65" charset="-120"/>
                <a:ea typeface="華康龍門石碑" pitchFamily="65" charset="-120"/>
              </a:rPr>
              <a:t>:5你著佇耶和華──你上帝的面前講：『</a:t>
            </a:r>
            <a:r>
              <a:rPr lang="zh-TW" altLang="zh-TW" sz="3200" b="1" dirty="0">
                <a:solidFill>
                  <a:srgbClr val="C00000"/>
                </a:solidFill>
                <a:latin typeface="華康龍門石碑" pitchFamily="65" charset="-120"/>
                <a:ea typeface="華康龍門石碑" pitchFamily="65" charset="-120"/>
              </a:rPr>
              <a:t>我的祖是一個</a:t>
            </a:r>
            <a:r>
              <a:rPr lang="en-US" altLang="zh-TW" sz="3200" b="1" dirty="0" err="1">
                <a:solidFill>
                  <a:srgbClr val="C00000"/>
                </a:solidFill>
                <a:latin typeface="華康龍門石碑" pitchFamily="65" charset="-120"/>
                <a:ea typeface="華康龍門石碑" pitchFamily="65" charset="-120"/>
              </a:rPr>
              <a:t>teh</a:t>
            </a:r>
            <a:r>
              <a:rPr lang="zh-TW" altLang="zh-TW" sz="3200" b="1" dirty="0">
                <a:solidFill>
                  <a:srgbClr val="C00000"/>
                </a:solidFill>
                <a:latin typeface="華康龍門石碑" pitchFamily="65" charset="-120"/>
                <a:ea typeface="華康龍門石碑" pitchFamily="65" charset="-120"/>
              </a:rPr>
              <a:t>欲死的亞蘭人，落去埃及寄腳佇遐。人額少少，佇遐成做一國大閣強、人額閣多。</a:t>
            </a:r>
            <a:endParaRPr lang="zh-TW" altLang="en-US" sz="32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247680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zh-TW" altLang="zh-TW" sz="3200" b="1" dirty="0">
                <a:solidFill>
                  <a:schemeClr val="accent6">
                    <a:lumMod val="50000"/>
                  </a:schemeClr>
                </a:solidFill>
              </a:rPr>
              <a:t>禮拜要紀念神拯救國民脫離帝國主義</a:t>
            </a:r>
            <a:r>
              <a:rPr lang="zh-TW" altLang="en-US" sz="3200" b="1" dirty="0">
                <a:solidFill>
                  <a:schemeClr val="accent6">
                    <a:lumMod val="50000"/>
                  </a:schemeClr>
                </a:solidFill>
              </a:rPr>
              <a:t>的</a:t>
            </a:r>
            <a:r>
              <a:rPr lang="zh-TW" altLang="zh-TW" sz="3200" b="1" dirty="0">
                <a:solidFill>
                  <a:schemeClr val="accent6">
                    <a:lumMod val="50000"/>
                  </a:schemeClr>
                </a:solidFill>
              </a:rPr>
              <a:t>壓迫</a:t>
            </a:r>
            <a:endParaRPr lang="zh-TW" altLang="en-US" sz="3200" b="1" dirty="0">
              <a:solidFill>
                <a:schemeClr val="accent6">
                  <a:lumMod val="50000"/>
                </a:schemeClr>
              </a:solidFill>
            </a:endParaRPr>
          </a:p>
        </p:txBody>
      </p:sp>
      <p:sp>
        <p:nvSpPr>
          <p:cNvPr id="29699" name="內容版面配置區 2"/>
          <p:cNvSpPr>
            <a:spLocks noGrp="1"/>
          </p:cNvSpPr>
          <p:nvPr>
            <p:ph idx="1"/>
          </p:nvPr>
        </p:nvSpPr>
        <p:spPr>
          <a:xfrm>
            <a:off x="550572" y="1532586"/>
            <a:ext cx="7968802" cy="5100034"/>
          </a:xfrm>
        </p:spPr>
        <p:txBody>
          <a:bodyPr>
            <a:noAutofit/>
          </a:bodyPr>
          <a:lstStyle/>
          <a:p>
            <a:r>
              <a:rPr lang="zh-TW" altLang="zh-TW" sz="3200" b="1" dirty="0">
                <a:latin typeface="華康龍門石碑" pitchFamily="65" charset="-120"/>
                <a:ea typeface="華康龍門石碑" pitchFamily="65" charset="-120"/>
              </a:rPr>
              <a:t>26:</a:t>
            </a:r>
            <a:r>
              <a:rPr lang="zh-TW" altLang="zh-TW" sz="3200" b="1" dirty="0" smtClean="0">
                <a:latin typeface="華康龍門石碑" pitchFamily="65" charset="-120"/>
                <a:ea typeface="華康龍門石碑" pitchFamily="65" charset="-120"/>
              </a:rPr>
              <a:t>6埃及人</a:t>
            </a:r>
            <a:r>
              <a:rPr lang="zh-TW" altLang="zh-TW" sz="3200" b="1" dirty="0">
                <a:latin typeface="華康龍門石碑" pitchFamily="65" charset="-120"/>
                <a:ea typeface="華康龍門石碑" pitchFamily="65" charset="-120"/>
              </a:rPr>
              <a:t>歹款待阮，苦楚阮，用苦工教阮</a:t>
            </a:r>
            <a:r>
              <a:rPr lang="zh-TW" altLang="zh-TW" sz="3200" b="1" dirty="0" smtClean="0">
                <a:latin typeface="華康龍門石碑" pitchFamily="65" charset="-120"/>
                <a:ea typeface="華康龍門石碑" pitchFamily="65" charset="-120"/>
              </a:rPr>
              <a:t>做</a:t>
            </a:r>
            <a:r>
              <a:rPr lang="zh-TW" altLang="en-US" sz="3200" b="1" dirty="0">
                <a:latin typeface="華康龍門石碑" pitchFamily="65" charset="-120"/>
                <a:ea typeface="華康龍門石碑" pitchFamily="65" charset="-120"/>
              </a:rPr>
              <a:t>、</a:t>
            </a:r>
            <a:r>
              <a:rPr lang="zh-TW" altLang="en-US" sz="3200" b="1" dirty="0" smtClean="0">
                <a:latin typeface="華康龍門石碑" pitchFamily="65" charset="-120"/>
                <a:ea typeface="華康龍門石碑" pitchFamily="65" charset="-120"/>
              </a:rPr>
              <a:t>、</a:t>
            </a:r>
            <a:r>
              <a:rPr lang="zh-TW" altLang="zh-TW" sz="3200" b="1" dirty="0" smtClean="0">
                <a:latin typeface="華康龍門石碑" pitchFamily="65" charset="-120"/>
                <a:ea typeface="華康龍門石碑" pitchFamily="65" charset="-120"/>
              </a:rPr>
              <a:t>26</a:t>
            </a:r>
            <a:r>
              <a:rPr lang="zh-TW" altLang="zh-TW" sz="3200" b="1" dirty="0">
                <a:latin typeface="華康龍門石碑" pitchFamily="65" charset="-120"/>
                <a:ea typeface="華康龍門石碑" pitchFamily="65" charset="-120"/>
              </a:rPr>
              <a:t>:</a:t>
            </a:r>
            <a:r>
              <a:rPr lang="zh-TW" altLang="zh-TW" sz="3200" b="1" dirty="0" smtClean="0">
                <a:latin typeface="華康龍門石碑" pitchFamily="65" charset="-120"/>
                <a:ea typeface="華康龍門石碑" pitchFamily="65" charset="-120"/>
              </a:rPr>
              <a:t>8</a:t>
            </a:r>
            <a:r>
              <a:rPr lang="zh-TW" altLang="zh-TW" sz="3200" b="1" dirty="0" smtClean="0">
                <a:solidFill>
                  <a:srgbClr val="C00000"/>
                </a:solidFill>
                <a:latin typeface="華康龍門石碑" pitchFamily="65" charset="-120"/>
                <a:ea typeface="華康龍門石碑" pitchFamily="65" charset="-120"/>
              </a:rPr>
              <a:t>耶和華</a:t>
            </a:r>
            <a:r>
              <a:rPr lang="zh-TW" altLang="zh-TW" sz="3200" b="1" dirty="0">
                <a:solidFill>
                  <a:srgbClr val="C00000"/>
                </a:solidFill>
                <a:latin typeface="華康龍門石碑" pitchFamily="65" charset="-120"/>
                <a:ea typeface="華康龍門石碑" pitchFamily="65" charset="-120"/>
              </a:rPr>
              <a:t>就用大權能的手及伸出的手骨，及大通驚的事及神蹟奇事，導阮出埃及， </a:t>
            </a:r>
            <a:r>
              <a:rPr lang="zh-TW" altLang="zh-TW" sz="3200" b="1" dirty="0">
                <a:latin typeface="華康龍門石碑" pitchFamily="65" charset="-120"/>
                <a:ea typeface="華康龍門石碑" pitchFamily="65" charset="-120"/>
              </a:rPr>
              <a:t>26:9 閣導阮到此所在，用此個地賞賜阮，就是流奶及蜜的地</a:t>
            </a:r>
            <a:r>
              <a:rPr lang="zh-TW" altLang="zh-TW" sz="3200" b="1" dirty="0" smtClean="0">
                <a:latin typeface="華康龍門石碑" pitchFamily="65" charset="-120"/>
                <a:ea typeface="華康龍門石碑" pitchFamily="65" charset="-120"/>
              </a:rPr>
              <a:t>。</a:t>
            </a:r>
            <a:endParaRPr lang="en-US" altLang="zh-TW" sz="3200" b="1" dirty="0" smtClean="0">
              <a:latin typeface="華康龍門石碑" pitchFamily="65" charset="-120"/>
              <a:ea typeface="華康龍門石碑" pitchFamily="65" charset="-120"/>
            </a:endParaRPr>
          </a:p>
          <a:p>
            <a:r>
              <a:rPr lang="zh-TW" altLang="zh-TW" sz="3200" b="1" dirty="0" smtClean="0">
                <a:latin typeface="華康龍門石碑" pitchFamily="65" charset="-120"/>
                <a:ea typeface="華康龍門石碑" pitchFamily="65" charset="-120"/>
              </a:rPr>
              <a:t>26</a:t>
            </a:r>
            <a:r>
              <a:rPr lang="zh-TW" altLang="zh-TW" sz="3200" b="1" dirty="0">
                <a:latin typeface="華康龍門石碑" pitchFamily="65" charset="-120"/>
                <a:ea typeface="華康龍門石碑" pitchFamily="65" charset="-120"/>
              </a:rPr>
              <a:t>:10 看啊，此個地起頭熟的，耶和華啊，你所賞賜我的，我今已經帶來。』後來你著將伊下佇耶和華──你上帝的面前，佇耶和華──你上帝的面前敬拜伊。</a:t>
            </a:r>
            <a:endParaRPr lang="zh-TW" altLang="en-US" sz="3200" b="1" dirty="0">
              <a:latin typeface="華康龍門石碑" pitchFamily="65" charset="-120"/>
              <a:ea typeface="華康龍門石碑" pitchFamily="65" charset="-120"/>
            </a:endParaRPr>
          </a:p>
        </p:txBody>
      </p:sp>
    </p:spTree>
    <p:extLst>
      <p:ext uri="{BB962C8B-B14F-4D97-AF65-F5344CB8AC3E}">
        <p14:creationId xmlns:p14="http://schemas.microsoft.com/office/powerpoint/2010/main" xmlns="" val="292080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a:defRPr/>
            </a:pPr>
            <a:r>
              <a:rPr lang="zh-TW" altLang="zh-TW" sz="2400" b="1" dirty="0">
                <a:solidFill>
                  <a:schemeClr val="accent6">
                    <a:lumMod val="50000"/>
                  </a:schemeClr>
                </a:solidFill>
              </a:rPr>
              <a:t>（三）、政府行政司法組織的設立與施政在照顧貧弱（</a:t>
            </a:r>
            <a:r>
              <a:rPr lang="en-US" altLang="zh-TW" sz="2400" b="1" dirty="0">
                <a:solidFill>
                  <a:schemeClr val="accent6">
                    <a:lumMod val="50000"/>
                  </a:schemeClr>
                </a:solidFill>
              </a:rPr>
              <a:t>16:18-17:20//19:1</a:t>
            </a:r>
            <a:r>
              <a:rPr lang="zh-TW" altLang="zh-TW" sz="2400" b="1" dirty="0">
                <a:solidFill>
                  <a:schemeClr val="accent6">
                    <a:lumMod val="50000"/>
                  </a:schemeClr>
                </a:solidFill>
              </a:rPr>
              <a:t>～</a:t>
            </a:r>
            <a:r>
              <a:rPr lang="en-US" altLang="zh-TW" sz="2400" b="1" dirty="0">
                <a:solidFill>
                  <a:schemeClr val="accent6">
                    <a:lumMod val="50000"/>
                  </a:schemeClr>
                </a:solidFill>
              </a:rPr>
              <a:t>25:19</a:t>
            </a:r>
            <a:r>
              <a:rPr lang="zh-TW" altLang="zh-TW" sz="2400" b="1" dirty="0">
                <a:solidFill>
                  <a:schemeClr val="accent6">
                    <a:lumMod val="50000"/>
                  </a:schemeClr>
                </a:solidFill>
              </a:rPr>
              <a:t>）</a:t>
            </a:r>
            <a:endParaRPr lang="zh-TW" altLang="en-US" sz="2400" b="1" dirty="0">
              <a:solidFill>
                <a:schemeClr val="accent6">
                  <a:lumMod val="50000"/>
                </a:schemeClr>
              </a:solidFill>
            </a:endParaRPr>
          </a:p>
        </p:txBody>
      </p:sp>
      <p:sp>
        <p:nvSpPr>
          <p:cNvPr id="35843" name="內容版面配置區 2"/>
          <p:cNvSpPr>
            <a:spLocks noGrp="1"/>
          </p:cNvSpPr>
          <p:nvPr>
            <p:ph idx="1"/>
          </p:nvPr>
        </p:nvSpPr>
        <p:spPr>
          <a:xfrm>
            <a:off x="1023871" y="2364078"/>
            <a:ext cx="7070501" cy="3208048"/>
          </a:xfrm>
        </p:spPr>
        <p:txBody>
          <a:bodyPr>
            <a:normAutofit/>
          </a:bodyPr>
          <a:lstStyle/>
          <a:p>
            <a:r>
              <a:rPr lang="en-US" altLang="zh-TW" sz="3600" b="1" dirty="0">
                <a:solidFill>
                  <a:schemeClr val="bg2">
                    <a:lumMod val="10000"/>
                  </a:schemeClr>
                </a:solidFill>
              </a:rPr>
              <a:t>16:18-17:20   </a:t>
            </a:r>
            <a:r>
              <a:rPr lang="zh-TW" altLang="zh-TW" sz="3600" b="1" dirty="0">
                <a:solidFill>
                  <a:schemeClr val="bg2">
                    <a:lumMod val="10000"/>
                  </a:schemeClr>
                </a:solidFill>
              </a:rPr>
              <a:t>國體組織（上）：司法與行政官設立與執行規定</a:t>
            </a:r>
            <a:r>
              <a:rPr lang="zh-TW" altLang="en-US" sz="3600" b="1" dirty="0">
                <a:solidFill>
                  <a:schemeClr val="bg2">
                    <a:lumMod val="10000"/>
                  </a:schemeClr>
                </a:solidFill>
              </a:rPr>
              <a:t>。</a:t>
            </a:r>
            <a:endParaRPr lang="en-US" altLang="zh-TW" sz="3600" b="1" dirty="0">
              <a:solidFill>
                <a:schemeClr val="bg2">
                  <a:lumMod val="10000"/>
                </a:schemeClr>
              </a:solidFill>
            </a:endParaRPr>
          </a:p>
          <a:p>
            <a:endParaRPr lang="en-US" altLang="zh-TW" sz="2100" b="1" dirty="0">
              <a:solidFill>
                <a:schemeClr val="bg2">
                  <a:lumMod val="10000"/>
                </a:schemeClr>
              </a:solidFill>
            </a:endParaRPr>
          </a:p>
          <a:p>
            <a:r>
              <a:rPr lang="en-US" altLang="zh-TW" sz="3600" b="1" dirty="0">
                <a:solidFill>
                  <a:schemeClr val="bg2">
                    <a:lumMod val="10000"/>
                  </a:schemeClr>
                </a:solidFill>
              </a:rPr>
              <a:t>19:1</a:t>
            </a:r>
            <a:r>
              <a:rPr lang="zh-TW" altLang="zh-TW" sz="3600" b="1" dirty="0">
                <a:solidFill>
                  <a:schemeClr val="bg2">
                    <a:lumMod val="10000"/>
                  </a:schemeClr>
                </a:solidFill>
              </a:rPr>
              <a:t>～</a:t>
            </a:r>
            <a:r>
              <a:rPr lang="en-US" altLang="zh-TW" sz="3600" b="1" dirty="0">
                <a:solidFill>
                  <a:schemeClr val="bg2">
                    <a:lumMod val="10000"/>
                  </a:schemeClr>
                </a:solidFill>
              </a:rPr>
              <a:t>25:19  </a:t>
            </a:r>
            <a:r>
              <a:rPr lang="zh-TW" altLang="zh-TW" sz="3600" b="1" dirty="0">
                <a:solidFill>
                  <a:schemeClr val="bg2">
                    <a:lumMod val="10000"/>
                  </a:schemeClr>
                </a:solidFill>
              </a:rPr>
              <a:t>司法補救、軍事、血罪、財產、家庭、婚姻、社會</a:t>
            </a:r>
            <a:r>
              <a:rPr lang="zh-TW" altLang="en-US" sz="3600" b="1" dirty="0">
                <a:solidFill>
                  <a:schemeClr val="bg2">
                    <a:lumMod val="10000"/>
                  </a:schemeClr>
                </a:solidFill>
              </a:rPr>
              <a:t>。</a:t>
            </a:r>
          </a:p>
        </p:txBody>
      </p:sp>
    </p:spTree>
    <p:extLst>
      <p:ext uri="{BB962C8B-B14F-4D97-AF65-F5344CB8AC3E}">
        <p14:creationId xmlns:p14="http://schemas.microsoft.com/office/powerpoint/2010/main" xmlns="" val="28067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2400" b="1" dirty="0">
                <a:solidFill>
                  <a:schemeClr val="accent6">
                    <a:lumMod val="50000"/>
                  </a:schemeClr>
                </a:solidFill>
              </a:rPr>
              <a:t>（三）、政府行政司法組織的設立與施政在照顧貧弱（</a:t>
            </a:r>
            <a:r>
              <a:rPr lang="en-US" altLang="zh-TW" sz="2400" b="1" dirty="0">
                <a:solidFill>
                  <a:schemeClr val="accent6">
                    <a:lumMod val="50000"/>
                  </a:schemeClr>
                </a:solidFill>
              </a:rPr>
              <a:t>16:18-17:20//19:1</a:t>
            </a:r>
            <a:r>
              <a:rPr lang="zh-TW" altLang="zh-TW" sz="2400" b="1" dirty="0">
                <a:solidFill>
                  <a:schemeClr val="accent6">
                    <a:lumMod val="50000"/>
                  </a:schemeClr>
                </a:solidFill>
              </a:rPr>
              <a:t>～</a:t>
            </a:r>
            <a:r>
              <a:rPr lang="en-US" altLang="zh-TW" sz="2400" b="1" dirty="0">
                <a:solidFill>
                  <a:schemeClr val="accent6">
                    <a:lumMod val="50000"/>
                  </a:schemeClr>
                </a:solidFill>
              </a:rPr>
              <a:t>25:19</a:t>
            </a:r>
            <a:r>
              <a:rPr lang="zh-TW" altLang="zh-TW" sz="2400" b="1" dirty="0">
                <a:solidFill>
                  <a:schemeClr val="accent6">
                    <a:lumMod val="50000"/>
                  </a:schemeClr>
                </a:solidFill>
              </a:rPr>
              <a:t>）</a:t>
            </a:r>
            <a:endParaRPr lang="zh-TW" altLang="en-US" sz="2400" b="1" dirty="0"/>
          </a:p>
        </p:txBody>
      </p:sp>
      <p:sp>
        <p:nvSpPr>
          <p:cNvPr id="36867" name="內容版面配置區 2"/>
          <p:cNvSpPr>
            <a:spLocks noGrp="1"/>
          </p:cNvSpPr>
          <p:nvPr>
            <p:ph idx="1"/>
          </p:nvPr>
        </p:nvSpPr>
        <p:spPr>
          <a:xfrm>
            <a:off x="457200" y="1609860"/>
            <a:ext cx="8229600" cy="5061396"/>
          </a:xfrm>
        </p:spPr>
        <p:txBody>
          <a:bodyPr/>
          <a:lstStyle/>
          <a:p>
            <a:r>
              <a:rPr lang="zh-TW" altLang="zh-TW" dirty="0" smtClean="0">
                <a:solidFill>
                  <a:srgbClr val="007033"/>
                </a:solidFill>
              </a:rPr>
              <a:t>設立行</a:t>
            </a:r>
            <a:r>
              <a:rPr lang="zh-TW" altLang="en-US" dirty="0" smtClean="0">
                <a:solidFill>
                  <a:srgbClr val="007033"/>
                </a:solidFill>
              </a:rPr>
              <a:t>神</a:t>
            </a:r>
            <a:r>
              <a:rPr lang="zh-TW" altLang="zh-TW" dirty="0" smtClean="0">
                <a:solidFill>
                  <a:srgbClr val="007033"/>
                </a:solidFill>
              </a:rPr>
              <a:t>公義的司法人員：</a:t>
            </a:r>
          </a:p>
          <a:p>
            <a:r>
              <a:rPr lang="zh-TW" altLang="zh-TW" sz="3200" b="1" dirty="0">
                <a:latin typeface="華康龍門石碑" pitchFamily="65" charset="-120"/>
                <a:ea typeface="華康龍門石碑" pitchFamily="65" charset="-120"/>
              </a:rPr>
              <a:t>16:18 你著佇耶和華──你的上帝所賞賜逐個城門內，照你許個支派為家己設立</a:t>
            </a:r>
            <a:r>
              <a:rPr lang="zh-TW" altLang="zh-TW" sz="3200" b="1" dirty="0">
                <a:solidFill>
                  <a:srgbClr val="C00000"/>
                </a:solidFill>
                <a:latin typeface="華康龍門石碑" pitchFamily="65" charset="-120"/>
                <a:ea typeface="華康龍門石碑" pitchFamily="65" charset="-120"/>
              </a:rPr>
              <a:t>審判官及官長</a:t>
            </a:r>
            <a:r>
              <a:rPr lang="zh-TW" altLang="zh-TW" sz="3200" b="1" dirty="0">
                <a:latin typeface="華康龍門石碑" pitchFamily="65" charset="-120"/>
                <a:ea typeface="華康龍門石碑" pitchFamily="65" charset="-120"/>
              </a:rPr>
              <a:t>。in著照公義的判斷來審判百姓。</a:t>
            </a:r>
            <a:endParaRPr lang="en-US" altLang="zh-TW" sz="3200" b="1" dirty="0">
              <a:latin typeface="華康龍門石碑" pitchFamily="65" charset="-120"/>
              <a:ea typeface="華康龍門石碑" pitchFamily="65" charset="-120"/>
            </a:endParaRPr>
          </a:p>
          <a:p>
            <a:r>
              <a:rPr lang="zh-TW" altLang="zh-TW" sz="3200" b="1" dirty="0">
                <a:latin typeface="華康龍門石碑" pitchFamily="65" charset="-120"/>
                <a:ea typeface="華康龍門石碑" pitchFamily="65" charset="-120"/>
              </a:rPr>
              <a:t>16:19 你的審判呣通冤枉；呣通看人的外貌。也呣通受賄賂；因為賄賂會互智慧的人目睭睛暝，閣會互義人的話反倒轉。16:20 </a:t>
            </a:r>
            <a:r>
              <a:rPr lang="zh-TW" altLang="zh-TW" sz="3200" b="1" dirty="0">
                <a:solidFill>
                  <a:srgbClr val="C00000"/>
                </a:solidFill>
                <a:latin typeface="華康龍門石碑" pitchFamily="65" charset="-120"/>
                <a:ea typeface="華康龍門石碑" pitchFamily="65" charset="-120"/>
              </a:rPr>
              <a:t>你著追lip至公至義，互你會活，承接耶和華──你上帝所賞賜你的地。</a:t>
            </a:r>
            <a:endParaRPr lang="zh-TW" altLang="en-US" sz="32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401549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2400" b="1" dirty="0">
                <a:solidFill>
                  <a:schemeClr val="accent6">
                    <a:lumMod val="50000"/>
                  </a:schemeClr>
                </a:solidFill>
              </a:rPr>
              <a:t>選總統要選自己人、不讓百姓再回受帝國欺壓</a:t>
            </a:r>
            <a:r>
              <a:rPr lang="zh-TW" altLang="zh-TW" sz="2400" b="1" dirty="0" smtClean="0">
                <a:solidFill>
                  <a:schemeClr val="accent6">
                    <a:lumMod val="50000"/>
                  </a:schemeClr>
                </a:solidFill>
              </a:rPr>
              <a:t>、</a:t>
            </a:r>
            <a:r>
              <a:rPr lang="en-US" altLang="zh-TW" sz="2400" b="1" dirty="0" smtClean="0">
                <a:solidFill>
                  <a:schemeClr val="accent6">
                    <a:lumMod val="50000"/>
                  </a:schemeClr>
                </a:solidFill>
              </a:rPr>
              <a:t/>
            </a:r>
            <a:br>
              <a:rPr lang="en-US" altLang="zh-TW" sz="2400" b="1" dirty="0" smtClean="0">
                <a:solidFill>
                  <a:schemeClr val="accent6">
                    <a:lumMod val="50000"/>
                  </a:schemeClr>
                </a:solidFill>
              </a:rPr>
            </a:br>
            <a:r>
              <a:rPr lang="zh-TW" altLang="zh-TW" sz="2400" b="1" dirty="0" smtClean="0">
                <a:solidFill>
                  <a:schemeClr val="accent6">
                    <a:lumMod val="50000"/>
                  </a:schemeClr>
                </a:solidFill>
              </a:rPr>
              <a:t>廉潔</a:t>
            </a:r>
            <a:r>
              <a:rPr lang="zh-TW" altLang="zh-TW" sz="2400" b="1" dirty="0">
                <a:solidFill>
                  <a:schemeClr val="accent6">
                    <a:lumMod val="50000"/>
                  </a:schemeClr>
                </a:solidFill>
              </a:rPr>
              <a:t>有德守法、尊民者：</a:t>
            </a:r>
            <a:endParaRPr lang="zh-TW" altLang="en-US" sz="2400" b="1" dirty="0">
              <a:solidFill>
                <a:schemeClr val="accent6">
                  <a:lumMod val="50000"/>
                </a:schemeClr>
              </a:solidFill>
            </a:endParaRPr>
          </a:p>
        </p:txBody>
      </p:sp>
      <p:sp>
        <p:nvSpPr>
          <p:cNvPr id="37891" name="內容版面配置區 2"/>
          <p:cNvSpPr>
            <a:spLocks noGrp="1"/>
          </p:cNvSpPr>
          <p:nvPr>
            <p:ph idx="1"/>
          </p:nvPr>
        </p:nvSpPr>
        <p:spPr/>
        <p:txBody>
          <a:bodyPr>
            <a:normAutofit/>
          </a:bodyPr>
          <a:lstStyle/>
          <a:p>
            <a:r>
              <a:rPr lang="zh-TW" altLang="zh-TW" sz="3600" b="1" dirty="0">
                <a:latin typeface="華康龍門石碑" pitchFamily="65" charset="-120"/>
                <a:ea typeface="華康龍門石碑" pitchFamily="65" charset="-120"/>
              </a:rPr>
              <a:t>17:14 你到耶和華──你上帝所賞賜你的地，得著彼所在來徛起的時，若講：『我欲</a:t>
            </a:r>
            <a:r>
              <a:rPr lang="zh-TW" altLang="zh-TW" sz="3600" b="1" dirty="0">
                <a:solidFill>
                  <a:srgbClr val="C00000"/>
                </a:solidFill>
                <a:latin typeface="華康龍門石碑" pitchFamily="65" charset="-120"/>
                <a:ea typeface="華康龍門石碑" pitchFamily="65" charset="-120"/>
              </a:rPr>
              <a:t>設立王</a:t>
            </a:r>
            <a:r>
              <a:rPr lang="zh-TW" altLang="zh-TW" sz="3600" b="1" dirty="0">
                <a:latin typeface="華康龍門石碑" pitchFamily="65" charset="-120"/>
                <a:ea typeface="華康龍門石碑" pitchFamily="65" charset="-120"/>
              </a:rPr>
              <a:t>做我的頭，親像我四圍的列國一樣。』</a:t>
            </a:r>
            <a:endParaRPr lang="en-US" altLang="zh-TW" sz="3600" b="1" dirty="0">
              <a:latin typeface="華康龍門石碑" pitchFamily="65" charset="-120"/>
              <a:ea typeface="華康龍門石碑" pitchFamily="65" charset="-120"/>
            </a:endParaRPr>
          </a:p>
          <a:p>
            <a:r>
              <a:rPr lang="zh-TW" altLang="zh-TW" sz="3600" b="1" dirty="0">
                <a:latin typeface="華康龍門石碑" pitchFamily="65" charset="-120"/>
                <a:ea typeface="華康龍門石碑" pitchFamily="65" charset="-120"/>
              </a:rPr>
              <a:t>17:15 你的確著設立耶和華──你上帝所揀的人做王，做你的頭。對你的兄弟中設立一人做王，做你的頭；</a:t>
            </a:r>
            <a:r>
              <a:rPr lang="zh-TW" altLang="zh-TW" sz="3600" b="1" dirty="0">
                <a:solidFill>
                  <a:srgbClr val="C00000"/>
                </a:solidFill>
                <a:latin typeface="華康龍門石碑" pitchFamily="65" charset="-120"/>
                <a:ea typeface="華康龍門石碑" pitchFamily="65" charset="-120"/>
              </a:rPr>
              <a:t>外國人呣是你的兄弟的，你呣通設立做你的頭。</a:t>
            </a:r>
            <a:endParaRPr lang="zh-TW" altLang="en-US" sz="36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86547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2400" b="1" dirty="0">
                <a:solidFill>
                  <a:schemeClr val="accent6">
                    <a:lumMod val="50000"/>
                  </a:schemeClr>
                </a:solidFill>
              </a:rPr>
              <a:t>（三）、政府行政司法組織的設立與施政在照顧貧弱（</a:t>
            </a:r>
            <a:r>
              <a:rPr lang="en-US" altLang="zh-TW" sz="2400" b="1" dirty="0">
                <a:solidFill>
                  <a:schemeClr val="accent6">
                    <a:lumMod val="50000"/>
                  </a:schemeClr>
                </a:solidFill>
              </a:rPr>
              <a:t>16:18-17:20//19:1</a:t>
            </a:r>
            <a:r>
              <a:rPr lang="zh-TW" altLang="zh-TW" sz="2400" b="1" dirty="0">
                <a:solidFill>
                  <a:schemeClr val="accent6">
                    <a:lumMod val="50000"/>
                  </a:schemeClr>
                </a:solidFill>
              </a:rPr>
              <a:t>～</a:t>
            </a:r>
            <a:r>
              <a:rPr lang="en-US" altLang="zh-TW" sz="2400" b="1" dirty="0">
                <a:solidFill>
                  <a:schemeClr val="accent6">
                    <a:lumMod val="50000"/>
                  </a:schemeClr>
                </a:solidFill>
              </a:rPr>
              <a:t>25:19</a:t>
            </a:r>
            <a:r>
              <a:rPr lang="zh-TW" altLang="zh-TW" sz="2400" b="1" dirty="0">
                <a:solidFill>
                  <a:schemeClr val="accent6">
                    <a:lumMod val="50000"/>
                  </a:schemeClr>
                </a:solidFill>
              </a:rPr>
              <a:t>）</a:t>
            </a:r>
            <a:endParaRPr lang="zh-TW" altLang="en-US" sz="2400" b="1" dirty="0"/>
          </a:p>
        </p:txBody>
      </p:sp>
      <p:sp>
        <p:nvSpPr>
          <p:cNvPr id="3" name="內容版面配置區 2"/>
          <p:cNvSpPr>
            <a:spLocks noGrp="1"/>
          </p:cNvSpPr>
          <p:nvPr>
            <p:ph idx="1"/>
          </p:nvPr>
        </p:nvSpPr>
        <p:spPr>
          <a:xfrm>
            <a:off x="589208" y="1661375"/>
            <a:ext cx="8097592" cy="4984124"/>
          </a:xfrm>
        </p:spPr>
        <p:txBody>
          <a:bodyPr>
            <a:normAutofit/>
          </a:bodyPr>
          <a:lstStyle/>
          <a:p>
            <a:pPr>
              <a:defRPr/>
            </a:pPr>
            <a:r>
              <a:rPr lang="zh-TW" altLang="zh-TW" dirty="0">
                <a:solidFill>
                  <a:srgbClr val="007033"/>
                </a:solidFill>
              </a:rPr>
              <a:t>家庭防通姦、婚姻要聖潔、社會規範要照顧貧弱孤寡：</a:t>
            </a:r>
          </a:p>
          <a:p>
            <a:pPr marL="0" indent="0">
              <a:buNone/>
              <a:defRPr/>
            </a:pPr>
            <a:endParaRPr lang="zh-TW" altLang="zh-TW" sz="1500" dirty="0">
              <a:latin typeface="華康龍門石碑" pitchFamily="65" charset="-120"/>
              <a:ea typeface="華康龍門石碑" pitchFamily="65" charset="-120"/>
            </a:endParaRPr>
          </a:p>
          <a:p>
            <a:pPr>
              <a:defRPr/>
            </a:pPr>
            <a:r>
              <a:rPr lang="zh-TW" altLang="zh-TW" sz="3600" b="1" dirty="0">
                <a:solidFill>
                  <a:srgbClr val="C00000"/>
                </a:solidFill>
                <a:latin typeface="華康龍門石碑" pitchFamily="65" charset="-120"/>
                <a:ea typeface="華康龍門石碑" pitchFamily="65" charset="-120"/>
              </a:rPr>
              <a:t>24:12 彼人若是喪鄉，你呣通留伊的準當過暝。</a:t>
            </a:r>
          </a:p>
          <a:p>
            <a:pPr marL="0" indent="0">
              <a:buNone/>
              <a:defRPr/>
            </a:pPr>
            <a:endParaRPr lang="zh-TW" altLang="zh-TW" sz="2250" b="1" dirty="0">
              <a:latin typeface="華康龍門石碑" pitchFamily="65" charset="-120"/>
              <a:ea typeface="華康龍門石碑" pitchFamily="65" charset="-120"/>
            </a:endParaRPr>
          </a:p>
          <a:p>
            <a:pPr>
              <a:defRPr/>
            </a:pPr>
            <a:r>
              <a:rPr lang="zh-TW" altLang="zh-TW" sz="3600" b="1" dirty="0">
                <a:latin typeface="華康龍門石碑" pitchFamily="65" charset="-120"/>
                <a:ea typeface="華康龍門石碑" pitchFamily="65" charset="-120"/>
              </a:rPr>
              <a:t>24:14 </a:t>
            </a:r>
            <a:r>
              <a:rPr lang="zh-TW" altLang="zh-TW" sz="3600" b="1" dirty="0">
                <a:solidFill>
                  <a:srgbClr val="C00000"/>
                </a:solidFill>
                <a:latin typeface="華康龍門石碑" pitchFamily="65" charset="-120"/>
                <a:ea typeface="華康龍門石碑" pitchFamily="65" charset="-120"/>
              </a:rPr>
              <a:t>困苦喪鄉的倩工人</a:t>
            </a:r>
            <a:r>
              <a:rPr lang="zh-TW" altLang="zh-TW" sz="3600" b="1" dirty="0">
                <a:latin typeface="華康龍門石碑" pitchFamily="65" charset="-120"/>
                <a:ea typeface="華康龍門石碑" pitchFamily="65" charset="-120"/>
              </a:rPr>
              <a:t>，無論是你的兄弟抑是</a:t>
            </a:r>
            <a:r>
              <a:rPr lang="zh-TW" altLang="zh-TW" sz="3600" b="1" dirty="0">
                <a:solidFill>
                  <a:srgbClr val="C00000"/>
                </a:solidFill>
                <a:latin typeface="華康龍門石碑" pitchFamily="65" charset="-120"/>
                <a:ea typeface="華康龍門石碑" pitchFamily="65" charset="-120"/>
              </a:rPr>
              <a:t>出外人</a:t>
            </a:r>
            <a:r>
              <a:rPr lang="zh-TW" altLang="zh-TW" sz="3600" b="1" dirty="0">
                <a:latin typeface="華康龍門石碑" pitchFamily="65" charset="-120"/>
                <a:ea typeface="華康龍門石碑" pitchFamily="65" charset="-120"/>
              </a:rPr>
              <a:t>踮佇你的地，佇你的城門內的，</a:t>
            </a:r>
            <a:r>
              <a:rPr lang="zh-TW" altLang="zh-TW" sz="3600" b="1" dirty="0">
                <a:solidFill>
                  <a:srgbClr val="C00000"/>
                </a:solidFill>
                <a:latin typeface="華康龍門石碑" pitchFamily="65" charset="-120"/>
                <a:ea typeface="華康龍門石碑" pitchFamily="65" charset="-120"/>
              </a:rPr>
              <a:t>你呣通欺負伊</a:t>
            </a:r>
            <a:r>
              <a:rPr lang="zh-TW" altLang="zh-TW" sz="3600" b="1" dirty="0">
                <a:latin typeface="華康龍門石碑" pitchFamily="65" charset="-120"/>
                <a:ea typeface="華康龍門石碑" pitchFamily="65" charset="-120"/>
              </a:rPr>
              <a:t>。</a:t>
            </a:r>
            <a:endParaRPr lang="zh-TW" altLang="en-US" sz="3600" b="1" dirty="0">
              <a:latin typeface="華康龍門石碑" pitchFamily="65" charset="-120"/>
              <a:ea typeface="華康龍門石碑" pitchFamily="65" charset="-120"/>
            </a:endParaRPr>
          </a:p>
        </p:txBody>
      </p:sp>
    </p:spTree>
    <p:extLst>
      <p:ext uri="{BB962C8B-B14F-4D97-AF65-F5344CB8AC3E}">
        <p14:creationId xmlns:p14="http://schemas.microsoft.com/office/powerpoint/2010/main" xmlns="" val="4120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a:defRPr/>
            </a:pPr>
            <a:r>
              <a:rPr lang="zh-TW" altLang="zh-TW" sz="2400" b="1" dirty="0">
                <a:solidFill>
                  <a:schemeClr val="accent6">
                    <a:lumMod val="50000"/>
                  </a:schemeClr>
                </a:solidFill>
              </a:rPr>
              <a:t>（四）、宗教人員是維護照顧貧弱之神法的最後防線</a:t>
            </a:r>
            <a:r>
              <a:rPr lang="en-US" altLang="zh-TW" sz="2400" b="1" dirty="0">
                <a:solidFill>
                  <a:schemeClr val="accent6">
                    <a:lumMod val="50000"/>
                  </a:schemeClr>
                </a:solidFill>
              </a:rPr>
              <a:t/>
            </a:r>
            <a:br>
              <a:rPr lang="en-US" altLang="zh-TW" sz="2400" b="1" dirty="0">
                <a:solidFill>
                  <a:schemeClr val="accent6">
                    <a:lumMod val="50000"/>
                  </a:schemeClr>
                </a:solidFill>
              </a:rPr>
            </a:br>
            <a:r>
              <a:rPr lang="zh-TW" altLang="zh-TW" sz="2400" b="1" dirty="0">
                <a:solidFill>
                  <a:schemeClr val="accent6">
                    <a:lumMod val="50000"/>
                  </a:schemeClr>
                </a:solidFill>
              </a:rPr>
              <a:t>（</a:t>
            </a:r>
            <a:r>
              <a:rPr lang="en-US" altLang="zh-TW" sz="2400" b="1" dirty="0">
                <a:solidFill>
                  <a:schemeClr val="accent6">
                    <a:lumMod val="50000"/>
                  </a:schemeClr>
                </a:solidFill>
              </a:rPr>
              <a:t>18:1-22</a:t>
            </a:r>
            <a:r>
              <a:rPr lang="zh-TW" altLang="zh-TW" sz="2400" b="1" dirty="0">
                <a:solidFill>
                  <a:schemeClr val="accent6">
                    <a:lumMod val="50000"/>
                  </a:schemeClr>
                </a:solidFill>
              </a:rPr>
              <a:t>）：</a:t>
            </a:r>
            <a:r>
              <a:rPr lang="zh-TW" altLang="en-US" sz="2400" b="1" dirty="0">
                <a:solidFill>
                  <a:schemeClr val="accent6">
                    <a:lumMod val="50000"/>
                  </a:schemeClr>
                </a:solidFill>
              </a:rPr>
              <a:t>社會</a:t>
            </a:r>
            <a:r>
              <a:rPr lang="zh-TW" altLang="zh-TW" sz="2400" b="1" dirty="0">
                <a:solidFill>
                  <a:schemeClr val="accent6">
                    <a:lumMod val="50000"/>
                  </a:schemeClr>
                </a:solidFill>
              </a:rPr>
              <a:t>不</a:t>
            </a:r>
            <a:r>
              <a:rPr lang="zh-TW" altLang="en-US" sz="2400" b="1" dirty="0">
                <a:solidFill>
                  <a:schemeClr val="accent6">
                    <a:lumMod val="50000"/>
                  </a:schemeClr>
                </a:solidFill>
              </a:rPr>
              <a:t>全</a:t>
            </a:r>
            <a:r>
              <a:rPr lang="zh-TW" altLang="zh-TW" sz="2400" b="1" dirty="0">
                <a:solidFill>
                  <a:schemeClr val="accent6">
                    <a:lumMod val="50000"/>
                  </a:schemeClr>
                </a:solidFill>
              </a:rPr>
              <a:t>按資本主義</a:t>
            </a:r>
            <a:endParaRPr lang="zh-TW" altLang="en-US" sz="2400" b="1" dirty="0">
              <a:solidFill>
                <a:schemeClr val="accent6">
                  <a:lumMod val="50000"/>
                </a:schemeClr>
              </a:solidFill>
            </a:endParaRPr>
          </a:p>
        </p:txBody>
      </p:sp>
      <p:sp>
        <p:nvSpPr>
          <p:cNvPr id="49155" name="內容版面配置區 2"/>
          <p:cNvSpPr>
            <a:spLocks noGrp="1"/>
          </p:cNvSpPr>
          <p:nvPr>
            <p:ph idx="1"/>
          </p:nvPr>
        </p:nvSpPr>
        <p:spPr>
          <a:xfrm>
            <a:off x="821028" y="2238509"/>
            <a:ext cx="7865772" cy="3333631"/>
          </a:xfrm>
        </p:spPr>
        <p:txBody>
          <a:bodyPr/>
          <a:lstStyle/>
          <a:p>
            <a:endParaRPr lang="en-US" altLang="zh-TW" dirty="0" smtClean="0"/>
          </a:p>
          <a:p>
            <a:r>
              <a:rPr lang="en-US" altLang="zh-TW" sz="3600" b="1" dirty="0">
                <a:solidFill>
                  <a:srgbClr val="C00000"/>
                </a:solidFill>
              </a:rPr>
              <a:t>18:1-22	</a:t>
            </a:r>
            <a:r>
              <a:rPr lang="zh-TW" altLang="zh-TW" sz="3600" b="1" dirty="0">
                <a:solidFill>
                  <a:srgbClr val="C00000"/>
                </a:solidFill>
              </a:rPr>
              <a:t>國體組織（下）：</a:t>
            </a:r>
            <a:endParaRPr lang="en-US" altLang="zh-TW" sz="3600" b="1" dirty="0">
              <a:solidFill>
                <a:srgbClr val="C00000"/>
              </a:solidFill>
            </a:endParaRPr>
          </a:p>
          <a:p>
            <a:pPr marL="0" indent="0">
              <a:buNone/>
            </a:pPr>
            <a:r>
              <a:rPr lang="en-US" altLang="zh-TW" sz="3600" b="1" dirty="0">
                <a:solidFill>
                  <a:srgbClr val="C00000"/>
                </a:solidFill>
              </a:rPr>
              <a:t>                </a:t>
            </a:r>
            <a:r>
              <a:rPr lang="zh-TW" altLang="zh-TW" sz="3600" b="1" dirty="0" smtClean="0">
                <a:solidFill>
                  <a:srgbClr val="C00000"/>
                </a:solidFill>
              </a:rPr>
              <a:t>利</a:t>
            </a:r>
            <a:r>
              <a:rPr lang="zh-TW" altLang="zh-TW" sz="3600" b="1" dirty="0">
                <a:solidFill>
                  <a:srgbClr val="C00000"/>
                </a:solidFill>
              </a:rPr>
              <a:t>未人與先知之規定</a:t>
            </a:r>
            <a:endParaRPr lang="zh-TW" altLang="en-US" sz="3600" b="1" dirty="0">
              <a:solidFill>
                <a:srgbClr val="C00000"/>
              </a:solidFill>
            </a:endParaRPr>
          </a:p>
        </p:txBody>
      </p:sp>
    </p:spTree>
    <p:extLst>
      <p:ext uri="{BB962C8B-B14F-4D97-AF65-F5344CB8AC3E}">
        <p14:creationId xmlns:p14="http://schemas.microsoft.com/office/powerpoint/2010/main" xmlns="" val="154726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a:defRPr/>
            </a:pPr>
            <a:r>
              <a:rPr lang="zh-TW" altLang="zh-TW" sz="2400" b="1" dirty="0">
                <a:solidFill>
                  <a:schemeClr val="accent6">
                    <a:lumMod val="50000"/>
                  </a:schemeClr>
                </a:solidFill>
              </a:rPr>
              <a:t>（四）、宗教人員是維護照顧貧弱之神法的最後防線</a:t>
            </a:r>
            <a:r>
              <a:rPr lang="en-US" altLang="zh-TW" sz="2400" b="1" dirty="0">
                <a:solidFill>
                  <a:schemeClr val="accent6">
                    <a:lumMod val="50000"/>
                  </a:schemeClr>
                </a:solidFill>
              </a:rPr>
              <a:t/>
            </a:r>
            <a:br>
              <a:rPr lang="en-US" altLang="zh-TW" sz="2400" b="1" dirty="0">
                <a:solidFill>
                  <a:schemeClr val="accent6">
                    <a:lumMod val="50000"/>
                  </a:schemeClr>
                </a:solidFill>
              </a:rPr>
            </a:br>
            <a:r>
              <a:rPr lang="zh-TW" altLang="zh-TW" sz="2400" b="1" dirty="0">
                <a:solidFill>
                  <a:schemeClr val="accent6">
                    <a:lumMod val="50000"/>
                  </a:schemeClr>
                </a:solidFill>
              </a:rPr>
              <a:t>（</a:t>
            </a:r>
            <a:r>
              <a:rPr lang="en-US" altLang="zh-TW" sz="2400" b="1" dirty="0">
                <a:solidFill>
                  <a:schemeClr val="accent6">
                    <a:lumMod val="50000"/>
                  </a:schemeClr>
                </a:solidFill>
              </a:rPr>
              <a:t>18:1-22</a:t>
            </a:r>
            <a:r>
              <a:rPr lang="zh-TW" altLang="zh-TW" sz="2400" b="1" dirty="0">
                <a:solidFill>
                  <a:schemeClr val="accent6">
                    <a:lumMod val="50000"/>
                  </a:schemeClr>
                </a:solidFill>
              </a:rPr>
              <a:t>）：</a:t>
            </a:r>
            <a:endParaRPr lang="zh-TW" altLang="en-US" sz="2400" b="1" dirty="0">
              <a:solidFill>
                <a:schemeClr val="accent6">
                  <a:lumMod val="50000"/>
                </a:schemeClr>
              </a:solidFill>
            </a:endParaRPr>
          </a:p>
        </p:txBody>
      </p:sp>
      <p:sp>
        <p:nvSpPr>
          <p:cNvPr id="50179" name="內容版面配置區 2"/>
          <p:cNvSpPr>
            <a:spLocks noGrp="1"/>
          </p:cNvSpPr>
          <p:nvPr>
            <p:ph idx="1"/>
          </p:nvPr>
        </p:nvSpPr>
        <p:spPr>
          <a:xfrm>
            <a:off x="705118" y="1648495"/>
            <a:ext cx="7981682" cy="4945487"/>
          </a:xfrm>
        </p:spPr>
        <p:txBody>
          <a:bodyPr>
            <a:normAutofit/>
          </a:bodyPr>
          <a:lstStyle/>
          <a:p>
            <a:r>
              <a:rPr lang="zh-TW" altLang="zh-TW" dirty="0" smtClean="0">
                <a:solidFill>
                  <a:srgbClr val="007033"/>
                </a:solidFill>
              </a:rPr>
              <a:t>利未人（如今天教會工作者）不可靠產業而活，乃只靠神：</a:t>
            </a:r>
          </a:p>
          <a:p>
            <a:endParaRPr lang="en-US" altLang="zh-TW" dirty="0" smtClean="0">
              <a:latin typeface="華康龍門石碑" pitchFamily="65" charset="-120"/>
              <a:ea typeface="華康龍門石碑" pitchFamily="65" charset="-120"/>
            </a:endParaRPr>
          </a:p>
          <a:p>
            <a:r>
              <a:rPr lang="zh-TW" altLang="zh-TW" sz="4400" b="1" dirty="0">
                <a:solidFill>
                  <a:srgbClr val="0070C0"/>
                </a:solidFill>
                <a:latin typeface="華康龍門石碑" pitchFamily="65" charset="-120"/>
                <a:ea typeface="華康龍門石碑" pitchFamily="65" charset="-120"/>
              </a:rPr>
              <a:t>18:1祭司利未人通利未的支派，in佇以色列中無份無業；in所欲食的就是耶和華的火祭及伊的業。</a:t>
            </a:r>
            <a:endParaRPr lang="en-US" altLang="zh-TW" sz="4400" b="1" dirty="0">
              <a:solidFill>
                <a:srgbClr val="0070C0"/>
              </a:solidFill>
              <a:latin typeface="華康龍門石碑" pitchFamily="65" charset="-120"/>
              <a:ea typeface="華康龍門石碑" pitchFamily="65" charset="-120"/>
            </a:endParaRPr>
          </a:p>
          <a:p>
            <a:endParaRPr lang="en-US" altLang="zh-TW" sz="2100" dirty="0">
              <a:solidFill>
                <a:schemeClr val="bg2">
                  <a:lumMod val="10000"/>
                </a:schemeClr>
              </a:solidFill>
              <a:latin typeface="細明體-ExtB" panose="02020500000000000000" pitchFamily="18" charset="-120"/>
              <a:ea typeface="細明體-ExtB" panose="02020500000000000000" pitchFamily="18" charset="-120"/>
            </a:endParaRPr>
          </a:p>
          <a:p>
            <a:r>
              <a:rPr lang="zh-TW" altLang="en-US" sz="2100" dirty="0">
                <a:solidFill>
                  <a:schemeClr val="bg2">
                    <a:lumMod val="10000"/>
                  </a:schemeClr>
                </a:solidFill>
                <a:latin typeface="細明體-ExtB" panose="02020500000000000000" pitchFamily="18" charset="-120"/>
                <a:ea typeface="細明體-ExtB" panose="02020500000000000000" pitchFamily="18" charset="-120"/>
              </a:rPr>
              <a:t>牧師不得兼職。吃人的，嘴軟。</a:t>
            </a:r>
            <a:endParaRPr lang="en-US" altLang="zh-TW" sz="2100" dirty="0">
              <a:solidFill>
                <a:schemeClr val="bg2">
                  <a:lumMod val="10000"/>
                </a:schemeClr>
              </a:solidFill>
              <a:latin typeface="細明體-ExtB" panose="02020500000000000000" pitchFamily="18" charset="-120"/>
              <a:ea typeface="細明體-ExtB" panose="02020500000000000000" pitchFamily="18" charset="-120"/>
            </a:endParaRPr>
          </a:p>
        </p:txBody>
      </p:sp>
    </p:spTree>
    <p:extLst>
      <p:ext uri="{BB962C8B-B14F-4D97-AF65-F5344CB8AC3E}">
        <p14:creationId xmlns:p14="http://schemas.microsoft.com/office/powerpoint/2010/main" xmlns="" val="309067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2400" b="1" dirty="0">
                <a:solidFill>
                  <a:schemeClr val="accent6">
                    <a:lumMod val="50000"/>
                  </a:schemeClr>
                </a:solidFill>
              </a:rPr>
              <a:t>（五）、照顧貧弱以約：何烈山約法，摩押之約（</a:t>
            </a:r>
            <a:r>
              <a:rPr lang="en-US" altLang="zh-TW" sz="2400" b="1" dirty="0">
                <a:solidFill>
                  <a:schemeClr val="accent6">
                    <a:lumMod val="50000"/>
                  </a:schemeClr>
                </a:solidFill>
              </a:rPr>
              <a:t>4:1</a:t>
            </a:r>
            <a:r>
              <a:rPr lang="zh-TW" altLang="zh-TW" sz="2400" b="1" dirty="0">
                <a:solidFill>
                  <a:schemeClr val="accent6">
                    <a:lumMod val="50000"/>
                  </a:schemeClr>
                </a:solidFill>
              </a:rPr>
              <a:t>～</a:t>
            </a:r>
            <a:r>
              <a:rPr lang="en-US" altLang="zh-TW" sz="2400" b="1" dirty="0">
                <a:solidFill>
                  <a:schemeClr val="accent6">
                    <a:lumMod val="50000"/>
                  </a:schemeClr>
                </a:solidFill>
              </a:rPr>
              <a:t>11:32//27:1</a:t>
            </a:r>
            <a:r>
              <a:rPr lang="zh-TW" altLang="zh-TW" sz="2400" b="1" dirty="0">
                <a:solidFill>
                  <a:schemeClr val="accent6">
                    <a:lumMod val="50000"/>
                  </a:schemeClr>
                </a:solidFill>
              </a:rPr>
              <a:t>～</a:t>
            </a:r>
            <a:r>
              <a:rPr lang="en-US" altLang="zh-TW" sz="2400" b="1" dirty="0">
                <a:solidFill>
                  <a:schemeClr val="accent6">
                    <a:lumMod val="50000"/>
                  </a:schemeClr>
                </a:solidFill>
              </a:rPr>
              <a:t>30:20</a:t>
            </a:r>
            <a:r>
              <a:rPr lang="zh-TW" altLang="zh-TW" sz="2400" b="1" dirty="0">
                <a:solidFill>
                  <a:schemeClr val="accent6">
                    <a:lumMod val="50000"/>
                  </a:schemeClr>
                </a:solidFill>
              </a:rPr>
              <a:t>）</a:t>
            </a:r>
            <a:endParaRPr lang="zh-TW" altLang="en-US" sz="2400" b="1" dirty="0">
              <a:solidFill>
                <a:schemeClr val="accent6">
                  <a:lumMod val="50000"/>
                </a:schemeClr>
              </a:solidFill>
            </a:endParaRPr>
          </a:p>
        </p:txBody>
      </p:sp>
      <p:sp>
        <p:nvSpPr>
          <p:cNvPr id="52227" name="內容版面配置區 2"/>
          <p:cNvSpPr>
            <a:spLocks noGrp="1"/>
          </p:cNvSpPr>
          <p:nvPr>
            <p:ph idx="1"/>
          </p:nvPr>
        </p:nvSpPr>
        <p:spPr>
          <a:xfrm>
            <a:off x="1210614" y="1815921"/>
            <a:ext cx="6915955" cy="4507606"/>
          </a:xfrm>
        </p:spPr>
        <p:txBody>
          <a:bodyPr/>
          <a:lstStyle/>
          <a:p>
            <a:r>
              <a:rPr lang="en-US" altLang="zh-TW" sz="3600" b="1" dirty="0">
                <a:solidFill>
                  <a:schemeClr val="bg2">
                    <a:lumMod val="10000"/>
                  </a:schemeClr>
                </a:solidFill>
              </a:rPr>
              <a:t>4:1</a:t>
            </a:r>
            <a:r>
              <a:rPr lang="zh-TW" altLang="zh-TW" sz="3600" b="1" dirty="0">
                <a:solidFill>
                  <a:schemeClr val="bg2">
                    <a:lumMod val="10000"/>
                  </a:schemeClr>
                </a:solidFill>
              </a:rPr>
              <a:t>～</a:t>
            </a:r>
            <a:r>
              <a:rPr lang="en-US" altLang="zh-TW" sz="3600" b="1" dirty="0">
                <a:solidFill>
                  <a:schemeClr val="bg2">
                    <a:lumMod val="10000"/>
                  </a:schemeClr>
                </a:solidFill>
              </a:rPr>
              <a:t>11:32</a:t>
            </a:r>
            <a:r>
              <a:rPr lang="zh-TW" altLang="zh-TW" sz="3600" b="1" dirty="0">
                <a:solidFill>
                  <a:schemeClr val="bg2">
                    <a:lumMod val="10000"/>
                  </a:schemeClr>
                </a:solidFill>
              </a:rPr>
              <a:t>回顧何烈山之約法（第一誡），勸勉順服遵行</a:t>
            </a:r>
            <a:r>
              <a:rPr lang="zh-TW" altLang="en-US" sz="3600" b="1" dirty="0">
                <a:solidFill>
                  <a:schemeClr val="bg2">
                    <a:lumMod val="10000"/>
                  </a:schemeClr>
                </a:solidFill>
              </a:rPr>
              <a:t>。</a:t>
            </a:r>
            <a:endParaRPr lang="en-US" altLang="zh-TW" sz="3600" b="1" dirty="0">
              <a:solidFill>
                <a:schemeClr val="bg2">
                  <a:lumMod val="10000"/>
                </a:schemeClr>
              </a:solidFill>
            </a:endParaRPr>
          </a:p>
          <a:p>
            <a:endParaRPr lang="zh-TW" altLang="zh-TW" sz="1500" b="1" dirty="0">
              <a:solidFill>
                <a:schemeClr val="bg2">
                  <a:lumMod val="10000"/>
                </a:schemeClr>
              </a:solidFill>
            </a:endParaRPr>
          </a:p>
          <a:p>
            <a:r>
              <a:rPr lang="en-US" altLang="zh-TW" sz="3600" b="1" dirty="0">
                <a:solidFill>
                  <a:schemeClr val="bg2">
                    <a:lumMod val="10000"/>
                  </a:schemeClr>
                </a:solidFill>
              </a:rPr>
              <a:t>27:1</a:t>
            </a:r>
            <a:r>
              <a:rPr lang="zh-TW" altLang="zh-TW" sz="3600" b="1" dirty="0">
                <a:solidFill>
                  <a:schemeClr val="bg2">
                    <a:lumMod val="10000"/>
                  </a:schemeClr>
                </a:solidFill>
              </a:rPr>
              <a:t>～</a:t>
            </a:r>
            <a:r>
              <a:rPr lang="en-US" altLang="zh-TW" sz="3600" b="1" dirty="0">
                <a:solidFill>
                  <a:schemeClr val="bg2">
                    <a:lumMod val="10000"/>
                  </a:schemeClr>
                </a:solidFill>
              </a:rPr>
              <a:t>30:20  </a:t>
            </a:r>
            <a:r>
              <a:rPr lang="zh-TW" altLang="zh-TW" sz="3600" b="1" dirty="0">
                <a:solidFill>
                  <a:schemeClr val="bg2">
                    <a:lumMod val="10000"/>
                  </a:schemeClr>
                </a:solidFill>
              </a:rPr>
              <a:t>在示劍的遵法典禮、祝福與詛咒、摩押之約、生死之決</a:t>
            </a:r>
            <a:r>
              <a:rPr lang="zh-TW" altLang="en-US" sz="3600" b="1" dirty="0">
                <a:solidFill>
                  <a:schemeClr val="bg2">
                    <a:lumMod val="10000"/>
                  </a:schemeClr>
                </a:solidFill>
              </a:rPr>
              <a:t>。</a:t>
            </a:r>
          </a:p>
        </p:txBody>
      </p:sp>
    </p:spTree>
    <p:extLst>
      <p:ext uri="{BB962C8B-B14F-4D97-AF65-F5344CB8AC3E}">
        <p14:creationId xmlns:p14="http://schemas.microsoft.com/office/powerpoint/2010/main" xmlns="" val="289090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b="1" dirty="0" smtClean="0">
                <a:solidFill>
                  <a:schemeClr val="accent6">
                    <a:lumMod val="50000"/>
                  </a:schemeClr>
                </a:solidFill>
              </a:rPr>
              <a:t>從</a:t>
            </a:r>
            <a:r>
              <a:rPr lang="en-US" altLang="zh-TW" sz="4400" b="1" dirty="0" err="1" smtClean="0">
                <a:solidFill>
                  <a:schemeClr val="accent6">
                    <a:lumMod val="50000"/>
                  </a:schemeClr>
                </a:solidFill>
              </a:rPr>
              <a:t>Wellhausen</a:t>
            </a:r>
            <a:r>
              <a:rPr lang="zh-TW" altLang="en-US" sz="4400" b="1" dirty="0" smtClean="0">
                <a:solidFill>
                  <a:schemeClr val="accent6">
                    <a:lumMod val="50000"/>
                  </a:schemeClr>
                </a:solidFill>
              </a:rPr>
              <a:t>談起</a:t>
            </a:r>
            <a:endParaRPr lang="zh-TW" altLang="en-US" sz="4400" b="1" dirty="0">
              <a:solidFill>
                <a:schemeClr val="accent6">
                  <a:lumMod val="50000"/>
                </a:schemeClr>
              </a:solidFill>
            </a:endParaRPr>
          </a:p>
        </p:txBody>
      </p:sp>
      <p:sp>
        <p:nvSpPr>
          <p:cNvPr id="3" name="內容版面配置區 2"/>
          <p:cNvSpPr>
            <a:spLocks noGrp="1"/>
          </p:cNvSpPr>
          <p:nvPr>
            <p:ph idx="1"/>
          </p:nvPr>
        </p:nvSpPr>
        <p:spPr>
          <a:xfrm>
            <a:off x="457200" y="1417638"/>
            <a:ext cx="8229600" cy="5137708"/>
          </a:xfrm>
        </p:spPr>
        <p:txBody>
          <a:bodyPr>
            <a:normAutofit lnSpcReduction="10000"/>
          </a:bodyPr>
          <a:lstStyle/>
          <a:p>
            <a:r>
              <a:rPr lang="en-US" altLang="zh-TW" dirty="0" err="1"/>
              <a:t>Wellhausen</a:t>
            </a:r>
            <a:r>
              <a:rPr lang="zh-TW" altLang="zh-TW" dirty="0"/>
              <a:t>認為五經的形成也有其歷史中的進展過程</a:t>
            </a:r>
            <a:r>
              <a:rPr lang="zh-TW" altLang="zh-TW" dirty="0" smtClean="0"/>
              <a:t>。</a:t>
            </a:r>
            <a:endParaRPr lang="en-US" altLang="zh-TW" dirty="0" smtClean="0"/>
          </a:p>
          <a:p>
            <a:r>
              <a:rPr lang="zh-TW" altLang="zh-TW" sz="3200" dirty="0" smtClean="0">
                <a:solidFill>
                  <a:srgbClr val="C00000"/>
                </a:solidFill>
              </a:rPr>
              <a:t>耶和華</a:t>
            </a:r>
            <a:r>
              <a:rPr lang="zh-TW" altLang="zh-TW" sz="3200" dirty="0">
                <a:solidFill>
                  <a:srgbClr val="C00000"/>
                </a:solidFill>
              </a:rPr>
              <a:t>典（</a:t>
            </a:r>
            <a:r>
              <a:rPr lang="en-US" altLang="zh-TW" sz="3200" dirty="0">
                <a:solidFill>
                  <a:srgbClr val="C00000"/>
                </a:solidFill>
              </a:rPr>
              <a:t>J</a:t>
            </a:r>
            <a:r>
              <a:rPr lang="zh-TW" altLang="zh-TW" sz="3200" dirty="0" smtClean="0">
                <a:solidFill>
                  <a:srgbClr val="C00000"/>
                </a:solidFill>
              </a:rPr>
              <a:t>）</a:t>
            </a:r>
            <a:r>
              <a:rPr lang="zh-TW" altLang="en-US" dirty="0" smtClean="0"/>
              <a:t>：</a:t>
            </a:r>
            <a:r>
              <a:rPr lang="zh-TW" altLang="zh-TW" dirty="0" smtClean="0"/>
              <a:t>主要</a:t>
            </a:r>
            <a:r>
              <a:rPr lang="zh-TW" altLang="zh-TW" dirty="0"/>
              <a:t>是平易近人的神觀與故事，是大衛所羅門時代及其延續的</a:t>
            </a:r>
            <a:r>
              <a:rPr lang="zh-TW" altLang="zh-TW" dirty="0" smtClean="0"/>
              <a:t>南國</a:t>
            </a:r>
            <a:r>
              <a:rPr lang="zh-TW" altLang="en-US" dirty="0" smtClean="0"/>
              <a:t>偤</a:t>
            </a:r>
            <a:r>
              <a:rPr lang="zh-TW" altLang="zh-TW" dirty="0" smtClean="0"/>
              <a:t>大</a:t>
            </a:r>
            <a:r>
              <a:rPr lang="zh-TW" altLang="zh-TW" dirty="0"/>
              <a:t>宗教傳統</a:t>
            </a:r>
            <a:r>
              <a:rPr lang="zh-TW" altLang="zh-TW" dirty="0" smtClean="0"/>
              <a:t>。</a:t>
            </a:r>
            <a:endParaRPr lang="en-US" altLang="zh-TW" dirty="0" smtClean="0"/>
          </a:p>
          <a:p>
            <a:r>
              <a:rPr lang="zh-TW" altLang="zh-TW" sz="3200" dirty="0">
                <a:solidFill>
                  <a:srgbClr val="C00000"/>
                </a:solidFill>
              </a:rPr>
              <a:t>上帝典（</a:t>
            </a:r>
            <a:r>
              <a:rPr lang="en-US" altLang="zh-TW" sz="3200" dirty="0">
                <a:solidFill>
                  <a:srgbClr val="C00000"/>
                </a:solidFill>
              </a:rPr>
              <a:t>E</a:t>
            </a:r>
            <a:r>
              <a:rPr lang="zh-TW" altLang="zh-TW" sz="3200" dirty="0" smtClean="0">
                <a:solidFill>
                  <a:srgbClr val="C00000"/>
                </a:solidFill>
              </a:rPr>
              <a:t>）</a:t>
            </a:r>
            <a:r>
              <a:rPr lang="zh-TW" altLang="en-US" dirty="0" smtClean="0"/>
              <a:t>：</a:t>
            </a:r>
            <a:r>
              <a:rPr lang="zh-TW" altLang="zh-TW" dirty="0" smtClean="0"/>
              <a:t>北國</a:t>
            </a:r>
            <a:r>
              <a:rPr lang="zh-TW" altLang="zh-TW" dirty="0"/>
              <a:t>以色列從大衛王朝分裂出去後，產生了較超然的神</a:t>
            </a:r>
            <a:r>
              <a:rPr lang="zh-TW" altLang="zh-TW" dirty="0" smtClean="0"/>
              <a:t>觀</a:t>
            </a:r>
            <a:r>
              <a:rPr lang="zh-TW" altLang="en-US" dirty="0" smtClean="0"/>
              <a:t>，</a:t>
            </a:r>
            <a:r>
              <a:rPr lang="zh-TW" altLang="zh-TW" dirty="0" smtClean="0"/>
              <a:t>注重</a:t>
            </a:r>
            <a:r>
              <a:rPr lang="zh-TW" altLang="zh-TW" dirty="0"/>
              <a:t>北國聖</a:t>
            </a:r>
            <a:r>
              <a:rPr lang="zh-TW" altLang="zh-TW" dirty="0" smtClean="0"/>
              <a:t>所。</a:t>
            </a:r>
            <a:endParaRPr lang="en-US" altLang="zh-TW" dirty="0" smtClean="0"/>
          </a:p>
          <a:p>
            <a:r>
              <a:rPr lang="zh-TW" altLang="zh-TW" sz="3200" b="1" dirty="0">
                <a:solidFill>
                  <a:srgbClr val="C00000"/>
                </a:solidFill>
              </a:rPr>
              <a:t>申命記典（</a:t>
            </a:r>
            <a:r>
              <a:rPr lang="en-US" altLang="zh-TW" sz="3200" b="1" dirty="0">
                <a:solidFill>
                  <a:srgbClr val="C00000"/>
                </a:solidFill>
              </a:rPr>
              <a:t>D</a:t>
            </a:r>
            <a:r>
              <a:rPr lang="zh-TW" altLang="zh-TW" sz="3200" b="1" dirty="0" smtClean="0">
                <a:solidFill>
                  <a:srgbClr val="C00000"/>
                </a:solidFill>
              </a:rPr>
              <a:t>）</a:t>
            </a:r>
            <a:r>
              <a:rPr lang="zh-TW" altLang="en-US" b="1" dirty="0" smtClean="0"/>
              <a:t>：</a:t>
            </a:r>
            <a:r>
              <a:rPr lang="zh-TW" altLang="zh-TW" b="1" dirty="0" smtClean="0"/>
              <a:t>北國</a:t>
            </a:r>
            <a:r>
              <a:rPr lang="zh-TW" altLang="zh-TW" b="1" dirty="0"/>
              <a:t>滅亡</a:t>
            </a:r>
            <a:r>
              <a:rPr lang="zh-TW" altLang="zh-TW" b="1" dirty="0" smtClean="0"/>
              <a:t>後</a:t>
            </a:r>
            <a:r>
              <a:rPr lang="zh-TW" altLang="en-US" b="1" dirty="0" smtClean="0"/>
              <a:t>，南偤大</a:t>
            </a:r>
            <a:r>
              <a:rPr lang="zh-TW" altLang="zh-TW" b="1" dirty="0" smtClean="0"/>
              <a:t>約</a:t>
            </a:r>
            <a:r>
              <a:rPr lang="zh-TW" altLang="zh-TW" b="1" dirty="0"/>
              <a:t>西亞王時代，致力於以公義法治重新統合南北</a:t>
            </a:r>
            <a:r>
              <a:rPr lang="zh-TW" altLang="zh-TW" b="1" dirty="0" smtClean="0"/>
              <a:t>屬地。</a:t>
            </a:r>
            <a:endParaRPr lang="en-US" altLang="zh-TW" b="1" dirty="0" smtClean="0"/>
          </a:p>
          <a:p>
            <a:r>
              <a:rPr lang="zh-TW" altLang="zh-TW" sz="3200" b="1" dirty="0">
                <a:solidFill>
                  <a:srgbClr val="C00000"/>
                </a:solidFill>
              </a:rPr>
              <a:t>祭司典（</a:t>
            </a:r>
            <a:r>
              <a:rPr lang="en-US" altLang="zh-TW" sz="3200" b="1" dirty="0">
                <a:solidFill>
                  <a:srgbClr val="C00000"/>
                </a:solidFill>
              </a:rPr>
              <a:t>P</a:t>
            </a:r>
            <a:r>
              <a:rPr lang="zh-TW" altLang="zh-TW" sz="3200" b="1" dirty="0" smtClean="0">
                <a:solidFill>
                  <a:srgbClr val="C00000"/>
                </a:solidFill>
              </a:rPr>
              <a:t>）</a:t>
            </a:r>
            <a:r>
              <a:rPr lang="zh-TW" altLang="en-US" b="1" dirty="0" smtClean="0"/>
              <a:t>：偤</a:t>
            </a:r>
            <a:r>
              <a:rPr lang="zh-TW" altLang="zh-TW" b="1" dirty="0" smtClean="0"/>
              <a:t>大</a:t>
            </a:r>
            <a:r>
              <a:rPr lang="zh-TW" altLang="zh-TW" b="1" dirty="0"/>
              <a:t>王朝</a:t>
            </a:r>
            <a:r>
              <a:rPr lang="zh-TW" altLang="zh-TW" b="1" dirty="0" smtClean="0"/>
              <a:t>被巴比倫</a:t>
            </a:r>
            <a:r>
              <a:rPr lang="zh-TW" altLang="en-US" b="1" dirty="0" smtClean="0"/>
              <a:t>消滅，臣民被擄，至</a:t>
            </a:r>
            <a:r>
              <a:rPr lang="zh-TW" altLang="zh-TW" b="1" dirty="0" smtClean="0"/>
              <a:t>波斯</a:t>
            </a:r>
            <a:r>
              <a:rPr lang="zh-TW" altLang="en-US" b="1" dirty="0" smtClean="0"/>
              <a:t>殖民時，</a:t>
            </a:r>
            <a:r>
              <a:rPr lang="zh-TW" altLang="zh-TW" b="1" dirty="0" smtClean="0"/>
              <a:t>回歸重建</a:t>
            </a:r>
            <a:r>
              <a:rPr lang="zh-TW" altLang="en-US" b="1" dirty="0" smtClean="0"/>
              <a:t>聖潔國民祭司國度</a:t>
            </a:r>
            <a:r>
              <a:rPr lang="zh-TW" altLang="zh-TW" b="1" dirty="0" smtClean="0"/>
              <a:t>。</a:t>
            </a:r>
            <a:r>
              <a:rPr lang="zh-TW" altLang="zh-TW" b="1" dirty="0"/>
              <a:t>在五經中</a:t>
            </a:r>
            <a:r>
              <a:rPr lang="zh-TW" altLang="zh-TW" b="1" dirty="0" smtClean="0"/>
              <a:t>舉凡會</a:t>
            </a:r>
            <a:r>
              <a:rPr lang="zh-TW" altLang="zh-TW" b="1" dirty="0"/>
              <a:t>幕、獻祭、安息日</a:t>
            </a:r>
            <a:r>
              <a:rPr lang="zh-TW" altLang="zh-TW" b="1" dirty="0" smtClean="0"/>
              <a:t>、</a:t>
            </a:r>
            <a:r>
              <a:rPr lang="zh-TW" altLang="en-US" b="1" dirty="0" smtClean="0"/>
              <a:t>節期、</a:t>
            </a:r>
            <a:r>
              <a:rPr lang="zh-TW" altLang="zh-TW" b="1" dirty="0" smtClean="0"/>
              <a:t>潔淨</a:t>
            </a:r>
            <a:r>
              <a:rPr lang="zh-TW" altLang="zh-TW" b="1" dirty="0"/>
              <a:t>不</a:t>
            </a:r>
            <a:r>
              <a:rPr lang="zh-TW" altLang="zh-TW" b="1" dirty="0" smtClean="0"/>
              <a:t>潔淨</a:t>
            </a:r>
            <a:r>
              <a:rPr lang="zh-TW" altLang="en-US" b="1" dirty="0" smtClean="0"/>
              <a:t>規定、</a:t>
            </a:r>
            <a:r>
              <a:rPr lang="zh-TW" altLang="zh-TW" b="1" dirty="0" smtClean="0"/>
              <a:t>或</a:t>
            </a:r>
            <a:r>
              <a:rPr lang="zh-TW" altLang="zh-TW" b="1" dirty="0"/>
              <a:t>聖潔</a:t>
            </a:r>
            <a:r>
              <a:rPr lang="zh-TW" altLang="zh-TW" b="1" dirty="0" smtClean="0"/>
              <a:t>等等經文</a:t>
            </a:r>
            <a:r>
              <a:rPr lang="zh-TW" altLang="zh-TW" b="1" dirty="0"/>
              <a:t>，</a:t>
            </a:r>
            <a:r>
              <a:rPr lang="zh-TW" altLang="zh-TW" b="1" dirty="0" smtClean="0"/>
              <a:t>均被</a:t>
            </a:r>
            <a:r>
              <a:rPr lang="zh-TW" altLang="zh-TW" b="1" dirty="0"/>
              <a:t>歸類為祭司典</a:t>
            </a:r>
            <a:r>
              <a:rPr lang="zh-TW" altLang="zh-TW" b="1" dirty="0" smtClean="0"/>
              <a:t>作品</a:t>
            </a:r>
            <a:r>
              <a:rPr lang="zh-TW" altLang="en-US" b="1" dirty="0" smtClean="0"/>
              <a:t>，</a:t>
            </a:r>
            <a:r>
              <a:rPr lang="zh-TW" altLang="zh-TW" b="1" dirty="0" smtClean="0"/>
              <a:t>包含</a:t>
            </a:r>
            <a:r>
              <a:rPr lang="zh-TW" altLang="zh-TW" b="1" dirty="0"/>
              <a:t>出</a:t>
            </a:r>
            <a:r>
              <a:rPr lang="zh-TW" altLang="zh-TW" b="1" dirty="0" smtClean="0"/>
              <a:t>埃及</a:t>
            </a:r>
            <a:r>
              <a:rPr lang="zh-TW" altLang="en-US" b="1" dirty="0" smtClean="0"/>
              <a:t>記</a:t>
            </a:r>
            <a:r>
              <a:rPr lang="zh-TW" altLang="zh-TW" b="1" dirty="0" smtClean="0"/>
              <a:t>會</a:t>
            </a:r>
            <a:r>
              <a:rPr lang="zh-TW" altLang="zh-TW" b="1" dirty="0"/>
              <a:t>幕建立與祭司設立部分，利未記、</a:t>
            </a:r>
            <a:r>
              <a:rPr lang="zh-TW" altLang="zh-TW" b="1" dirty="0" smtClean="0"/>
              <a:t>與</a:t>
            </a:r>
            <a:r>
              <a:rPr lang="zh-TW" altLang="en-US" b="1" dirty="0" smtClean="0"/>
              <a:t>大半之</a:t>
            </a:r>
            <a:r>
              <a:rPr lang="zh-TW" altLang="zh-TW" b="1" dirty="0" smtClean="0"/>
              <a:t>民</a:t>
            </a:r>
            <a:r>
              <a:rPr lang="zh-TW" altLang="zh-TW" b="1" dirty="0"/>
              <a:t>數</a:t>
            </a:r>
            <a:r>
              <a:rPr lang="zh-TW" altLang="zh-TW" b="1" dirty="0" smtClean="0"/>
              <a:t>記。</a:t>
            </a:r>
            <a:endParaRPr lang="zh-TW" altLang="en-US" b="1" dirty="0"/>
          </a:p>
        </p:txBody>
      </p:sp>
    </p:spTree>
    <p:extLst>
      <p:ext uri="{BB962C8B-B14F-4D97-AF65-F5344CB8AC3E}">
        <p14:creationId xmlns:p14="http://schemas.microsoft.com/office/powerpoint/2010/main" xmlns="" val="379346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2400" b="1" dirty="0">
                <a:solidFill>
                  <a:schemeClr val="accent6">
                    <a:lumMod val="50000"/>
                  </a:schemeClr>
                </a:solidFill>
              </a:rPr>
              <a:t>（五）、照顧貧弱以約：何烈山約法，摩押之約</a:t>
            </a:r>
            <a:r>
              <a:rPr lang="en-US" altLang="zh-TW" sz="2400" b="1" dirty="0">
                <a:solidFill>
                  <a:schemeClr val="accent6">
                    <a:lumMod val="50000"/>
                  </a:schemeClr>
                </a:solidFill>
              </a:rPr>
              <a:t/>
            </a:r>
            <a:br>
              <a:rPr lang="en-US" altLang="zh-TW" sz="2400" b="1" dirty="0">
                <a:solidFill>
                  <a:schemeClr val="accent6">
                    <a:lumMod val="50000"/>
                  </a:schemeClr>
                </a:solidFill>
              </a:rPr>
            </a:br>
            <a:r>
              <a:rPr lang="zh-TW" altLang="zh-TW" sz="2400" b="1" dirty="0">
                <a:solidFill>
                  <a:schemeClr val="accent6">
                    <a:lumMod val="50000"/>
                  </a:schemeClr>
                </a:solidFill>
              </a:rPr>
              <a:t>（</a:t>
            </a:r>
            <a:r>
              <a:rPr lang="en-US" altLang="zh-TW" sz="2400" b="1" dirty="0">
                <a:solidFill>
                  <a:schemeClr val="accent6">
                    <a:lumMod val="50000"/>
                  </a:schemeClr>
                </a:solidFill>
              </a:rPr>
              <a:t>4:1</a:t>
            </a:r>
            <a:r>
              <a:rPr lang="zh-TW" altLang="zh-TW" sz="2400" b="1" dirty="0">
                <a:solidFill>
                  <a:schemeClr val="accent6">
                    <a:lumMod val="50000"/>
                  </a:schemeClr>
                </a:solidFill>
              </a:rPr>
              <a:t>～</a:t>
            </a:r>
            <a:r>
              <a:rPr lang="en-US" altLang="zh-TW" sz="2400" b="1" dirty="0">
                <a:solidFill>
                  <a:schemeClr val="accent6">
                    <a:lumMod val="50000"/>
                  </a:schemeClr>
                </a:solidFill>
              </a:rPr>
              <a:t>11:32//27:1</a:t>
            </a:r>
            <a:r>
              <a:rPr lang="zh-TW" altLang="zh-TW" sz="2400" b="1" dirty="0">
                <a:solidFill>
                  <a:schemeClr val="accent6">
                    <a:lumMod val="50000"/>
                  </a:schemeClr>
                </a:solidFill>
              </a:rPr>
              <a:t>～</a:t>
            </a:r>
            <a:r>
              <a:rPr lang="en-US" altLang="zh-TW" sz="2400" b="1" dirty="0">
                <a:solidFill>
                  <a:schemeClr val="accent6">
                    <a:lumMod val="50000"/>
                  </a:schemeClr>
                </a:solidFill>
              </a:rPr>
              <a:t>30:20</a:t>
            </a:r>
            <a:r>
              <a:rPr lang="zh-TW" altLang="zh-TW" sz="2400" b="1" dirty="0">
                <a:solidFill>
                  <a:schemeClr val="accent6">
                    <a:lumMod val="50000"/>
                  </a:schemeClr>
                </a:solidFill>
              </a:rPr>
              <a:t>）</a:t>
            </a:r>
            <a:endParaRPr lang="zh-TW" altLang="en-US" sz="2400" b="1" dirty="0">
              <a:solidFill>
                <a:schemeClr val="accent6">
                  <a:lumMod val="50000"/>
                </a:schemeClr>
              </a:solidFill>
            </a:endParaRPr>
          </a:p>
        </p:txBody>
      </p:sp>
      <p:sp>
        <p:nvSpPr>
          <p:cNvPr id="55299" name="內容版面配置區 2"/>
          <p:cNvSpPr>
            <a:spLocks noGrp="1"/>
          </p:cNvSpPr>
          <p:nvPr>
            <p:ph idx="1"/>
          </p:nvPr>
        </p:nvSpPr>
        <p:spPr>
          <a:xfrm>
            <a:off x="643944" y="1519707"/>
            <a:ext cx="7946263" cy="5125792"/>
          </a:xfrm>
        </p:spPr>
        <p:txBody>
          <a:bodyPr>
            <a:normAutofit/>
          </a:bodyPr>
          <a:lstStyle/>
          <a:p>
            <a:r>
              <a:rPr lang="zh-TW" altLang="zh-TW" dirty="0" smtClean="0">
                <a:solidFill>
                  <a:srgbClr val="007033"/>
                </a:solidFill>
              </a:rPr>
              <a:t>第四誡：應該讓貧弱、寄居、與動物均得安息（其餘各誡，也多公平待貧）</a:t>
            </a:r>
          </a:p>
          <a:p>
            <a:r>
              <a:rPr lang="zh-TW" altLang="zh-TW" sz="3200" b="1" dirty="0">
                <a:latin typeface="華康龍門石碑" pitchFamily="65" charset="-120"/>
                <a:ea typeface="華康龍門石碑" pitchFamily="65" charset="-120"/>
              </a:rPr>
              <a:t>5:</a:t>
            </a:r>
            <a:r>
              <a:rPr lang="zh-TW" altLang="zh-TW" sz="3200" b="1" dirty="0" smtClean="0">
                <a:latin typeface="華康龍門石碑" pitchFamily="65" charset="-120"/>
                <a:ea typeface="華康龍門石碑" pitchFamily="65" charset="-120"/>
              </a:rPr>
              <a:t>12著</a:t>
            </a:r>
            <a:r>
              <a:rPr lang="zh-TW" altLang="zh-TW" sz="3200" b="1" dirty="0">
                <a:latin typeface="華康龍門石碑" pitchFamily="65" charset="-120"/>
                <a:ea typeface="華康龍門石碑" pitchFamily="65" charset="-120"/>
              </a:rPr>
              <a:t>守安息日掠伊做聖，照耶和華──你的上帝所命令你的。5:13 六日內著著磨做你一切的工， 5:14 獨獨</a:t>
            </a:r>
            <a:r>
              <a:rPr lang="zh-TW" altLang="zh-TW" sz="3200" b="1" dirty="0">
                <a:solidFill>
                  <a:srgbClr val="C00000"/>
                </a:solidFill>
                <a:latin typeface="華康龍門石碑" pitchFamily="65" charset="-120"/>
                <a:ea typeface="華康龍門石碑" pitchFamily="65" charset="-120"/>
              </a:rPr>
              <a:t>第七日</a:t>
            </a:r>
            <a:r>
              <a:rPr lang="zh-TW" altLang="zh-TW" sz="3200" b="1" dirty="0">
                <a:latin typeface="華康龍門石碑" pitchFamily="65" charset="-120"/>
                <a:ea typeface="華康龍門石碑" pitchFamily="65" charset="-120"/>
              </a:rPr>
              <a:t>就是向耶和華──你的上帝來守的安息。此日，你及你的子、查某子、奴僕、女婢、牛、驢、精牲，以及踮佇你中間的出外人，一切的工攏呣通做，</a:t>
            </a:r>
            <a:r>
              <a:rPr lang="zh-TW" altLang="zh-TW" sz="3200" b="1" dirty="0">
                <a:solidFill>
                  <a:srgbClr val="C00000"/>
                </a:solidFill>
                <a:latin typeface="華康龍門石碑" pitchFamily="65" charset="-120"/>
                <a:ea typeface="華康龍門石碑" pitchFamily="65" charset="-120"/>
              </a:rPr>
              <a:t>互你的奴僕、女婢通親像你安息。</a:t>
            </a:r>
            <a:endParaRPr lang="zh-TW" altLang="en-US" sz="32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2582951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3600" b="1" dirty="0">
                <a:solidFill>
                  <a:schemeClr val="accent6">
                    <a:lumMod val="50000"/>
                  </a:schemeClr>
                </a:solidFill>
              </a:rPr>
              <a:t>（六）、照顧貧弱是可行的</a:t>
            </a:r>
            <a:r>
              <a:rPr lang="en-US" altLang="zh-TW" sz="3600" b="1" dirty="0">
                <a:solidFill>
                  <a:schemeClr val="accent6">
                    <a:lumMod val="50000"/>
                  </a:schemeClr>
                </a:solidFill>
              </a:rPr>
              <a:t/>
            </a:r>
            <a:br>
              <a:rPr lang="en-US" altLang="zh-TW" sz="3600" b="1" dirty="0">
                <a:solidFill>
                  <a:schemeClr val="accent6">
                    <a:lumMod val="50000"/>
                  </a:schemeClr>
                </a:solidFill>
              </a:rPr>
            </a:br>
            <a:r>
              <a:rPr lang="zh-TW" altLang="zh-TW" sz="2400" dirty="0">
                <a:solidFill>
                  <a:schemeClr val="accent6">
                    <a:lumMod val="50000"/>
                  </a:schemeClr>
                </a:solidFill>
              </a:rPr>
              <a:t>（</a:t>
            </a:r>
            <a:r>
              <a:rPr lang="en-US" altLang="zh-TW" sz="2400" dirty="0">
                <a:solidFill>
                  <a:schemeClr val="accent6">
                    <a:lumMod val="50000"/>
                  </a:schemeClr>
                </a:solidFill>
              </a:rPr>
              <a:t>1:1</a:t>
            </a:r>
            <a:r>
              <a:rPr lang="zh-TW" altLang="zh-TW" sz="2400" dirty="0">
                <a:solidFill>
                  <a:schemeClr val="accent6">
                    <a:lumMod val="50000"/>
                  </a:schemeClr>
                </a:solidFill>
              </a:rPr>
              <a:t>～</a:t>
            </a:r>
            <a:r>
              <a:rPr lang="en-US" altLang="zh-TW" sz="2400" dirty="0">
                <a:solidFill>
                  <a:schemeClr val="accent6">
                    <a:lumMod val="50000"/>
                  </a:schemeClr>
                </a:solidFill>
              </a:rPr>
              <a:t>3:29 // 31:1</a:t>
            </a:r>
            <a:r>
              <a:rPr lang="zh-TW" altLang="zh-TW" sz="2400" dirty="0">
                <a:solidFill>
                  <a:schemeClr val="accent6">
                    <a:lumMod val="50000"/>
                  </a:schemeClr>
                </a:solidFill>
              </a:rPr>
              <a:t>～</a:t>
            </a:r>
            <a:r>
              <a:rPr lang="en-US" altLang="zh-TW" sz="2400" dirty="0">
                <a:solidFill>
                  <a:schemeClr val="accent6">
                    <a:lumMod val="50000"/>
                  </a:schemeClr>
                </a:solidFill>
              </a:rPr>
              <a:t>34:12</a:t>
            </a:r>
            <a:r>
              <a:rPr lang="zh-TW" altLang="zh-TW" sz="2400" dirty="0">
                <a:solidFill>
                  <a:schemeClr val="accent6">
                    <a:lumMod val="50000"/>
                  </a:schemeClr>
                </a:solidFill>
              </a:rPr>
              <a:t>）</a:t>
            </a:r>
            <a:endParaRPr lang="zh-TW" altLang="en-US" sz="2400" dirty="0">
              <a:solidFill>
                <a:schemeClr val="accent6">
                  <a:lumMod val="50000"/>
                </a:schemeClr>
              </a:solidFill>
            </a:endParaRPr>
          </a:p>
        </p:txBody>
      </p:sp>
      <p:sp>
        <p:nvSpPr>
          <p:cNvPr id="56323" name="內容版面配置區 2"/>
          <p:cNvSpPr>
            <a:spLocks noGrp="1"/>
          </p:cNvSpPr>
          <p:nvPr>
            <p:ph idx="1"/>
          </p:nvPr>
        </p:nvSpPr>
        <p:spPr>
          <a:xfrm>
            <a:off x="1052848" y="2187178"/>
            <a:ext cx="7109138" cy="3384947"/>
          </a:xfrm>
        </p:spPr>
        <p:txBody>
          <a:bodyPr/>
          <a:lstStyle/>
          <a:p>
            <a:r>
              <a:rPr lang="en-US" altLang="zh-TW" sz="3600" b="1" dirty="0">
                <a:solidFill>
                  <a:schemeClr val="bg2">
                    <a:lumMod val="10000"/>
                  </a:schemeClr>
                </a:solidFill>
              </a:rPr>
              <a:t>1:1</a:t>
            </a:r>
            <a:r>
              <a:rPr lang="zh-TW" altLang="zh-TW" sz="3600" b="1" dirty="0">
                <a:solidFill>
                  <a:schemeClr val="bg2">
                    <a:lumMod val="10000"/>
                  </a:schemeClr>
                </a:solidFill>
              </a:rPr>
              <a:t>～</a:t>
            </a:r>
            <a:r>
              <a:rPr lang="en-US" altLang="zh-TW" sz="3600" b="1" dirty="0">
                <a:solidFill>
                  <a:schemeClr val="bg2">
                    <a:lumMod val="10000"/>
                  </a:schemeClr>
                </a:solidFill>
              </a:rPr>
              <a:t>3:29  </a:t>
            </a:r>
            <a:r>
              <a:rPr lang="zh-TW" altLang="zh-TW" sz="3600" b="1" dirty="0">
                <a:solidFill>
                  <a:schemeClr val="bg2">
                    <a:lumMod val="10000"/>
                  </a:schemeClr>
                </a:solidFill>
              </a:rPr>
              <a:t>摩西回顧漂流曠野時的神恩</a:t>
            </a:r>
            <a:r>
              <a:rPr lang="zh-TW" altLang="en-US" sz="3600" b="1" dirty="0">
                <a:solidFill>
                  <a:schemeClr val="bg2">
                    <a:lumMod val="10000"/>
                  </a:schemeClr>
                </a:solidFill>
              </a:rPr>
              <a:t>。</a:t>
            </a:r>
            <a:endParaRPr lang="en-US" altLang="zh-TW" sz="3600" b="1" dirty="0">
              <a:solidFill>
                <a:schemeClr val="bg2">
                  <a:lumMod val="10000"/>
                </a:schemeClr>
              </a:solidFill>
            </a:endParaRPr>
          </a:p>
          <a:p>
            <a:endParaRPr lang="zh-TW" altLang="zh-TW" sz="1500" b="1" dirty="0">
              <a:solidFill>
                <a:schemeClr val="bg2">
                  <a:lumMod val="10000"/>
                </a:schemeClr>
              </a:solidFill>
            </a:endParaRPr>
          </a:p>
          <a:p>
            <a:r>
              <a:rPr lang="en-US" altLang="zh-TW" sz="3600" b="1" dirty="0">
                <a:solidFill>
                  <a:schemeClr val="bg2">
                    <a:lumMod val="10000"/>
                  </a:schemeClr>
                </a:solidFill>
              </a:rPr>
              <a:t>31:1</a:t>
            </a:r>
            <a:r>
              <a:rPr lang="zh-TW" altLang="zh-TW" sz="3600" b="1" dirty="0">
                <a:solidFill>
                  <a:schemeClr val="bg2">
                    <a:lumMod val="10000"/>
                  </a:schemeClr>
                </a:solidFill>
              </a:rPr>
              <a:t>～</a:t>
            </a:r>
            <a:r>
              <a:rPr lang="en-US" altLang="zh-TW" sz="3600" b="1" dirty="0">
                <a:solidFill>
                  <a:schemeClr val="bg2">
                    <a:lumMod val="10000"/>
                  </a:schemeClr>
                </a:solidFill>
              </a:rPr>
              <a:t>34:12  </a:t>
            </a:r>
            <a:r>
              <a:rPr lang="zh-TW" altLang="zh-TW" sz="3600" b="1" dirty="0">
                <a:solidFill>
                  <a:schemeClr val="bg2">
                    <a:lumMod val="10000"/>
                  </a:schemeClr>
                </a:solidFill>
              </a:rPr>
              <a:t>摩西展望將來：勸勉交棒、摩西之歌、摩西的祝福、摩西之死</a:t>
            </a:r>
            <a:r>
              <a:rPr lang="zh-TW" altLang="en-US" sz="3600" b="1" dirty="0">
                <a:solidFill>
                  <a:schemeClr val="bg2">
                    <a:lumMod val="10000"/>
                  </a:schemeClr>
                </a:solidFill>
              </a:rPr>
              <a:t>。</a:t>
            </a:r>
          </a:p>
        </p:txBody>
      </p:sp>
    </p:spTree>
    <p:extLst>
      <p:ext uri="{BB962C8B-B14F-4D97-AF65-F5344CB8AC3E}">
        <p14:creationId xmlns:p14="http://schemas.microsoft.com/office/powerpoint/2010/main" xmlns="" val="208355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3600" b="1" dirty="0">
                <a:solidFill>
                  <a:schemeClr val="accent6">
                    <a:lumMod val="50000"/>
                  </a:schemeClr>
                </a:solidFill>
              </a:rPr>
              <a:t>（六）、照顧貧弱是可行的</a:t>
            </a:r>
            <a:r>
              <a:rPr lang="en-US" altLang="zh-TW" sz="3600" b="1" dirty="0">
                <a:solidFill>
                  <a:schemeClr val="accent6">
                    <a:lumMod val="50000"/>
                  </a:schemeClr>
                </a:solidFill>
              </a:rPr>
              <a:t/>
            </a:r>
            <a:br>
              <a:rPr lang="en-US" altLang="zh-TW" sz="3600" b="1" dirty="0">
                <a:solidFill>
                  <a:schemeClr val="accent6">
                    <a:lumMod val="50000"/>
                  </a:schemeClr>
                </a:solidFill>
              </a:rPr>
            </a:br>
            <a:r>
              <a:rPr lang="zh-TW" altLang="zh-TW" sz="2400" dirty="0">
                <a:solidFill>
                  <a:schemeClr val="accent6">
                    <a:lumMod val="50000"/>
                  </a:schemeClr>
                </a:solidFill>
              </a:rPr>
              <a:t>（</a:t>
            </a:r>
            <a:r>
              <a:rPr lang="en-US" altLang="zh-TW" sz="2400" dirty="0">
                <a:solidFill>
                  <a:schemeClr val="accent6">
                    <a:lumMod val="50000"/>
                  </a:schemeClr>
                </a:solidFill>
              </a:rPr>
              <a:t>1:1</a:t>
            </a:r>
            <a:r>
              <a:rPr lang="zh-TW" altLang="zh-TW" sz="2400" dirty="0">
                <a:solidFill>
                  <a:schemeClr val="accent6">
                    <a:lumMod val="50000"/>
                  </a:schemeClr>
                </a:solidFill>
              </a:rPr>
              <a:t>～</a:t>
            </a:r>
            <a:r>
              <a:rPr lang="en-US" altLang="zh-TW" sz="2400" dirty="0">
                <a:solidFill>
                  <a:schemeClr val="accent6">
                    <a:lumMod val="50000"/>
                  </a:schemeClr>
                </a:solidFill>
              </a:rPr>
              <a:t>3:29 // 31:1</a:t>
            </a:r>
            <a:r>
              <a:rPr lang="zh-TW" altLang="zh-TW" sz="2400" dirty="0">
                <a:solidFill>
                  <a:schemeClr val="accent6">
                    <a:lumMod val="50000"/>
                  </a:schemeClr>
                </a:solidFill>
              </a:rPr>
              <a:t>～</a:t>
            </a:r>
            <a:r>
              <a:rPr lang="en-US" altLang="zh-TW" sz="2400" dirty="0">
                <a:solidFill>
                  <a:schemeClr val="accent6">
                    <a:lumMod val="50000"/>
                  </a:schemeClr>
                </a:solidFill>
              </a:rPr>
              <a:t>34:12</a:t>
            </a:r>
            <a:r>
              <a:rPr lang="zh-TW" altLang="zh-TW" sz="2400" dirty="0">
                <a:solidFill>
                  <a:schemeClr val="accent6">
                    <a:lumMod val="50000"/>
                  </a:schemeClr>
                </a:solidFill>
              </a:rPr>
              <a:t>）</a:t>
            </a:r>
            <a:endParaRPr lang="zh-TW" altLang="en-US" sz="2400" dirty="0">
              <a:solidFill>
                <a:schemeClr val="accent6">
                  <a:lumMod val="50000"/>
                </a:schemeClr>
              </a:solidFill>
            </a:endParaRPr>
          </a:p>
        </p:txBody>
      </p:sp>
      <p:sp>
        <p:nvSpPr>
          <p:cNvPr id="59395" name="內容版面配置區 2"/>
          <p:cNvSpPr>
            <a:spLocks noGrp="1"/>
          </p:cNvSpPr>
          <p:nvPr>
            <p:ph idx="1"/>
          </p:nvPr>
        </p:nvSpPr>
        <p:spPr>
          <a:xfrm>
            <a:off x="772733" y="1687132"/>
            <a:ext cx="7543800" cy="4881093"/>
          </a:xfrm>
        </p:spPr>
        <p:txBody>
          <a:bodyPr/>
          <a:lstStyle/>
          <a:p>
            <a:r>
              <a:rPr lang="zh-TW" altLang="zh-TW" dirty="0" smtClean="0">
                <a:solidFill>
                  <a:srgbClr val="007033"/>
                </a:solidFill>
              </a:rPr>
              <a:t>貧弱者</a:t>
            </a:r>
            <a:r>
              <a:rPr lang="en-US" altLang="zh-TW" dirty="0" smtClean="0">
                <a:solidFill>
                  <a:srgbClr val="007033"/>
                </a:solidFill>
              </a:rPr>
              <a:t>/</a:t>
            </a:r>
            <a:r>
              <a:rPr lang="zh-TW" altLang="zh-TW" dirty="0" smtClean="0">
                <a:solidFill>
                  <a:srgbClr val="007033"/>
                </a:solidFill>
              </a:rPr>
              <a:t>國的存活是可行的，因上帝眷顧：</a:t>
            </a:r>
          </a:p>
          <a:p>
            <a:r>
              <a:rPr lang="zh-TW" altLang="zh-TW" sz="4400" b="1" dirty="0">
                <a:latin typeface="華康龍門石碑" pitchFamily="65" charset="-120"/>
                <a:ea typeface="華康龍門石碑" pitchFamily="65" charset="-120"/>
              </a:rPr>
              <a:t>2:7 因為耶和華──你的上帝佇你的手所做一切的工賜福你。你行此個大的曠野，伊攏知。</a:t>
            </a:r>
            <a:r>
              <a:rPr lang="zh-TW" altLang="zh-TW" sz="4400" b="1" dirty="0">
                <a:solidFill>
                  <a:srgbClr val="C00000"/>
                </a:solidFill>
                <a:latin typeface="華康龍門石碑" pitchFamily="65" charset="-120"/>
                <a:ea typeface="華康龍門石碑" pitchFamily="65" charset="-120"/>
              </a:rPr>
              <a:t>此四十年，耶和華──你的上帝及你佇teh，你攏無欠缺一項。</a:t>
            </a:r>
            <a:endParaRPr lang="zh-TW" altLang="en-US" sz="44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601010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z="3600" b="1" dirty="0">
                <a:solidFill>
                  <a:schemeClr val="accent6">
                    <a:lumMod val="50000"/>
                  </a:schemeClr>
                </a:solidFill>
              </a:rPr>
              <a:t>（六）、照顧貧弱是可行的</a:t>
            </a:r>
            <a:r>
              <a:rPr lang="en-US" altLang="zh-TW" sz="3600" b="1" dirty="0">
                <a:solidFill>
                  <a:schemeClr val="accent6">
                    <a:lumMod val="50000"/>
                  </a:schemeClr>
                </a:solidFill>
              </a:rPr>
              <a:t/>
            </a:r>
            <a:br>
              <a:rPr lang="en-US" altLang="zh-TW" sz="3600" b="1" dirty="0">
                <a:solidFill>
                  <a:schemeClr val="accent6">
                    <a:lumMod val="50000"/>
                  </a:schemeClr>
                </a:solidFill>
              </a:rPr>
            </a:br>
            <a:r>
              <a:rPr lang="zh-TW" altLang="zh-TW" sz="2400" dirty="0">
                <a:solidFill>
                  <a:schemeClr val="accent6">
                    <a:lumMod val="50000"/>
                  </a:schemeClr>
                </a:solidFill>
              </a:rPr>
              <a:t>（</a:t>
            </a:r>
            <a:r>
              <a:rPr lang="en-US" altLang="zh-TW" sz="2400" dirty="0">
                <a:solidFill>
                  <a:schemeClr val="accent6">
                    <a:lumMod val="50000"/>
                  </a:schemeClr>
                </a:solidFill>
              </a:rPr>
              <a:t>1:1</a:t>
            </a:r>
            <a:r>
              <a:rPr lang="zh-TW" altLang="zh-TW" sz="2400" dirty="0">
                <a:solidFill>
                  <a:schemeClr val="accent6">
                    <a:lumMod val="50000"/>
                  </a:schemeClr>
                </a:solidFill>
              </a:rPr>
              <a:t>～</a:t>
            </a:r>
            <a:r>
              <a:rPr lang="en-US" altLang="zh-TW" sz="2400" dirty="0">
                <a:solidFill>
                  <a:schemeClr val="accent6">
                    <a:lumMod val="50000"/>
                  </a:schemeClr>
                </a:solidFill>
              </a:rPr>
              <a:t>3:29 // 31:1</a:t>
            </a:r>
            <a:r>
              <a:rPr lang="zh-TW" altLang="zh-TW" sz="2400" dirty="0">
                <a:solidFill>
                  <a:schemeClr val="accent6">
                    <a:lumMod val="50000"/>
                  </a:schemeClr>
                </a:solidFill>
              </a:rPr>
              <a:t>～</a:t>
            </a:r>
            <a:r>
              <a:rPr lang="en-US" altLang="zh-TW" sz="2400" dirty="0">
                <a:solidFill>
                  <a:schemeClr val="accent6">
                    <a:lumMod val="50000"/>
                  </a:schemeClr>
                </a:solidFill>
              </a:rPr>
              <a:t>34:12</a:t>
            </a:r>
            <a:r>
              <a:rPr lang="zh-TW" altLang="zh-TW" sz="2400" dirty="0">
                <a:solidFill>
                  <a:schemeClr val="accent6">
                    <a:lumMod val="50000"/>
                  </a:schemeClr>
                </a:solidFill>
              </a:rPr>
              <a:t>）</a:t>
            </a:r>
            <a:endParaRPr lang="zh-TW" altLang="en-US" sz="2400" dirty="0">
              <a:solidFill>
                <a:schemeClr val="accent6">
                  <a:lumMod val="50000"/>
                </a:schemeClr>
              </a:solidFill>
            </a:endParaRPr>
          </a:p>
        </p:txBody>
      </p:sp>
      <p:sp>
        <p:nvSpPr>
          <p:cNvPr id="63491" name="內容版面配置區 2"/>
          <p:cNvSpPr>
            <a:spLocks noGrp="1"/>
          </p:cNvSpPr>
          <p:nvPr>
            <p:ph idx="1"/>
          </p:nvPr>
        </p:nvSpPr>
        <p:spPr>
          <a:xfrm>
            <a:off x="457201" y="1790163"/>
            <a:ext cx="8052516" cy="4739425"/>
          </a:xfrm>
        </p:spPr>
        <p:txBody>
          <a:bodyPr>
            <a:normAutofit/>
          </a:bodyPr>
          <a:lstStyle/>
          <a:p>
            <a:r>
              <a:rPr lang="zh-TW" altLang="zh-TW" dirty="0" smtClean="0">
                <a:solidFill>
                  <a:srgbClr val="007033"/>
                </a:solidFill>
              </a:rPr>
              <a:t>在強國威脅下，貧弱者的存活是可行的，因上帝會為貧弱者征戰：</a:t>
            </a:r>
          </a:p>
          <a:p>
            <a:r>
              <a:rPr lang="zh-TW" altLang="zh-TW" sz="4000" b="1" dirty="0">
                <a:latin typeface="華康龍門石碑" pitchFamily="65" charset="-120"/>
                <a:ea typeface="華康龍門石碑" pitchFamily="65" charset="-120"/>
              </a:rPr>
              <a:t>3:21彼時我吩咐</a:t>
            </a:r>
            <a:r>
              <a:rPr lang="zh-TW" altLang="zh-TW" sz="4000" b="1" dirty="0">
                <a:solidFill>
                  <a:srgbClr val="C00000"/>
                </a:solidFill>
                <a:latin typeface="華康龍門石碑" pitchFamily="65" charset="-120"/>
                <a:ea typeface="華康龍門石碑" pitchFamily="65" charset="-120"/>
              </a:rPr>
              <a:t>約書亞</a:t>
            </a:r>
            <a:r>
              <a:rPr lang="zh-TW" altLang="zh-TW" sz="4000" b="1" dirty="0">
                <a:latin typeface="華康龍門石碑" pitchFamily="65" charset="-120"/>
                <a:ea typeface="華康龍門石碑" pitchFamily="65" charset="-120"/>
              </a:rPr>
              <a:t>講：『你親目看見</a:t>
            </a:r>
            <a:r>
              <a:rPr lang="zh-TW" altLang="zh-TW" sz="4000" b="1" dirty="0">
                <a:solidFill>
                  <a:srgbClr val="0070C0"/>
                </a:solidFill>
                <a:latin typeface="華康龍門石碑" pitchFamily="65" charset="-120"/>
                <a:ea typeface="華康龍門石碑" pitchFamily="65" charset="-120"/>
              </a:rPr>
              <a:t>耶和華──你的上帝對此二個王所行一切的事</a:t>
            </a:r>
            <a:r>
              <a:rPr lang="zh-TW" altLang="zh-TW" sz="4000" b="1" dirty="0">
                <a:latin typeface="華康龍門石碑" pitchFamily="65" charset="-120"/>
                <a:ea typeface="華康龍門石碑" pitchFamily="65" charset="-120"/>
              </a:rPr>
              <a:t>；耶和華也欲對恁所欲過去的逐國按呢行。3:22</a:t>
            </a:r>
            <a:r>
              <a:rPr lang="zh-TW" altLang="zh-TW" sz="4000" b="1" dirty="0">
                <a:solidFill>
                  <a:srgbClr val="C00000"/>
                </a:solidFill>
                <a:latin typeface="華康龍門石碑" pitchFamily="65" charset="-120"/>
                <a:ea typeface="華康龍門石碑" pitchFamily="65" charset="-120"/>
              </a:rPr>
              <a:t>恁莫得驚in，因為替恁交戰的是耶和華──恁的上帝。</a:t>
            </a:r>
            <a:r>
              <a:rPr lang="zh-TW" altLang="zh-TW" sz="4000" b="1" dirty="0">
                <a:latin typeface="華康龍門石碑" pitchFamily="65" charset="-120"/>
                <a:ea typeface="華康龍門石碑" pitchFamily="65" charset="-120"/>
              </a:rPr>
              <a:t>』</a:t>
            </a:r>
            <a:endParaRPr lang="zh-TW" altLang="en-US" sz="4000" b="1" dirty="0">
              <a:latin typeface="華康龍門石碑" pitchFamily="65" charset="-120"/>
              <a:ea typeface="華康龍門石碑" pitchFamily="65" charset="-120"/>
            </a:endParaRPr>
          </a:p>
        </p:txBody>
      </p:sp>
    </p:spTree>
    <p:extLst>
      <p:ext uri="{BB962C8B-B14F-4D97-AF65-F5344CB8AC3E}">
        <p14:creationId xmlns:p14="http://schemas.microsoft.com/office/powerpoint/2010/main" xmlns="" val="325652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zh-TW" sz="3200" b="1" dirty="0">
                <a:solidFill>
                  <a:schemeClr val="accent6">
                    <a:lumMod val="50000"/>
                  </a:schemeClr>
                </a:solidFill>
              </a:rPr>
              <a:t>（七）、小結：愛耶和華守祂的約，</a:t>
            </a:r>
            <a:r>
              <a:rPr lang="en-US" altLang="zh-TW" sz="3200" b="1" dirty="0">
                <a:solidFill>
                  <a:schemeClr val="accent6">
                    <a:lumMod val="50000"/>
                  </a:schemeClr>
                </a:solidFill>
              </a:rPr>
              <a:t/>
            </a:r>
            <a:br>
              <a:rPr lang="en-US" altLang="zh-TW" sz="3200" b="1" dirty="0">
                <a:solidFill>
                  <a:schemeClr val="accent6">
                    <a:lumMod val="50000"/>
                  </a:schemeClr>
                </a:solidFill>
              </a:rPr>
            </a:br>
            <a:r>
              <a:rPr lang="zh-TW" altLang="zh-TW" sz="3200" b="1" dirty="0">
                <a:solidFill>
                  <a:schemeClr val="accent6">
                    <a:lumMod val="50000"/>
                  </a:schemeClr>
                </a:solidFill>
              </a:rPr>
              <a:t>貧弱國也會變成比強國強</a:t>
            </a:r>
            <a:endParaRPr lang="zh-TW" altLang="en-US" sz="3200" b="1" dirty="0">
              <a:solidFill>
                <a:schemeClr val="accent6">
                  <a:lumMod val="50000"/>
                </a:schemeClr>
              </a:solidFill>
            </a:endParaRPr>
          </a:p>
        </p:txBody>
      </p:sp>
      <p:sp>
        <p:nvSpPr>
          <p:cNvPr id="70659" name="內容版面配置區 2"/>
          <p:cNvSpPr>
            <a:spLocks noGrp="1"/>
          </p:cNvSpPr>
          <p:nvPr>
            <p:ph idx="1"/>
          </p:nvPr>
        </p:nvSpPr>
        <p:spPr/>
        <p:txBody>
          <a:bodyPr>
            <a:normAutofit/>
          </a:bodyPr>
          <a:lstStyle/>
          <a:p>
            <a:r>
              <a:rPr lang="zh-TW" altLang="zh-TW" sz="3600" dirty="0">
                <a:latin typeface="華康龍門石碑" pitchFamily="65" charset="-120"/>
                <a:ea typeface="華康龍門石碑" pitchFamily="65" charset="-120"/>
              </a:rPr>
              <a:t>15:5你若留心聽耶和華──你上帝的話，</a:t>
            </a:r>
            <a:r>
              <a:rPr lang="zh-TW" altLang="zh-TW" sz="3600" dirty="0">
                <a:solidFill>
                  <a:srgbClr val="C00000"/>
                </a:solidFill>
                <a:latin typeface="華康龍門石碑" pitchFamily="65" charset="-120"/>
                <a:ea typeface="華康龍門石碑" pitchFamily="65" charset="-120"/>
              </a:rPr>
              <a:t>執守來行我今仔日所命令你這一切的誡命，就欲佇恁中間無喪鄉人</a:t>
            </a:r>
            <a:r>
              <a:rPr lang="zh-TW" altLang="zh-TW" sz="3600" dirty="0">
                <a:latin typeface="華康龍門石碑" pitchFamily="65" charset="-120"/>
                <a:ea typeface="華康龍門石碑" pitchFamily="65" charset="-120"/>
              </a:rPr>
              <a:t>（因為佇耶和華──你的上帝所賞賜你做業的地，耶和華欲大大賜福你。）15:6因為耶和華──你的上帝欲照伊所應允賜福你。</a:t>
            </a:r>
            <a:r>
              <a:rPr lang="zh-TW" altLang="zh-TW" sz="3600" b="1" dirty="0">
                <a:solidFill>
                  <a:srgbClr val="C00000"/>
                </a:solidFill>
                <a:latin typeface="華康龍門石碑" pitchFamily="65" charset="-120"/>
                <a:ea typeface="華康龍門石碑" pitchFamily="65" charset="-120"/>
              </a:rPr>
              <a:t>你欲借互多多國，也你呣免借；你欲管轄多多國，也in boe管轄你。</a:t>
            </a:r>
            <a:endParaRPr lang="zh-TW" altLang="en-US" sz="3600" b="1" dirty="0">
              <a:solidFill>
                <a:srgbClr val="C00000"/>
              </a:solidFill>
              <a:latin typeface="華康龍門石碑" pitchFamily="65" charset="-120"/>
              <a:ea typeface="華康龍門石碑" pitchFamily="65" charset="-120"/>
            </a:endParaRPr>
          </a:p>
        </p:txBody>
      </p:sp>
    </p:spTree>
    <p:extLst>
      <p:ext uri="{BB962C8B-B14F-4D97-AF65-F5344CB8AC3E}">
        <p14:creationId xmlns:p14="http://schemas.microsoft.com/office/powerpoint/2010/main" xmlns="" val="2183142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865882" y="2848610"/>
            <a:ext cx="948266"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050"/>
              <a:t>禮拜＋經典</a:t>
            </a:r>
            <a:endParaRPr lang="zh-TW" altLang="en-US" sz="1050" dirty="0"/>
          </a:p>
        </p:txBody>
      </p:sp>
      <p:sp>
        <p:nvSpPr>
          <p:cNvPr id="5" name="文字方塊 4"/>
          <p:cNvSpPr txBox="1"/>
          <p:nvPr/>
        </p:nvSpPr>
        <p:spPr>
          <a:xfrm>
            <a:off x="3036146" y="2571611"/>
            <a:ext cx="2380602"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050"/>
              <a:t>祭壇聖所</a:t>
            </a:r>
            <a:r>
              <a:rPr lang="zh-TW" altLang="en-US" sz="1050" dirty="0"/>
              <a:t>、祭物</a:t>
            </a:r>
            <a:r>
              <a:rPr lang="zh-TW" altLang="en-US" sz="1050"/>
              <a:t>、祭司、</a:t>
            </a:r>
            <a:r>
              <a:rPr lang="zh-TW" altLang="en-US" sz="1050" dirty="0"/>
              <a:t>祭節、祭典</a:t>
            </a:r>
            <a:endParaRPr lang="en-US" altLang="zh-TW" sz="1050" dirty="0"/>
          </a:p>
        </p:txBody>
      </p:sp>
      <p:sp>
        <p:nvSpPr>
          <p:cNvPr id="6" name="文字方塊 5"/>
          <p:cNvSpPr txBox="1"/>
          <p:nvPr/>
        </p:nvSpPr>
        <p:spPr>
          <a:xfrm>
            <a:off x="3865882" y="3125609"/>
            <a:ext cx="948266"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大衛王朝</a:t>
            </a:r>
          </a:p>
        </p:txBody>
      </p:sp>
      <p:sp>
        <p:nvSpPr>
          <p:cNvPr id="7" name="文字方塊 6"/>
          <p:cNvSpPr txBox="1"/>
          <p:nvPr/>
        </p:nvSpPr>
        <p:spPr>
          <a:xfrm>
            <a:off x="6155266" y="2972376"/>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以色列</a:t>
            </a:r>
            <a:endParaRPr lang="en-US" altLang="zh-TW" sz="1350" dirty="0"/>
          </a:p>
        </p:txBody>
      </p:sp>
      <p:sp>
        <p:nvSpPr>
          <p:cNvPr id="8" name="文字方塊 7"/>
          <p:cNvSpPr txBox="1"/>
          <p:nvPr/>
        </p:nvSpPr>
        <p:spPr>
          <a:xfrm>
            <a:off x="1950298" y="2848611"/>
            <a:ext cx="406400" cy="54712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上帝</a:t>
            </a:r>
            <a:endParaRPr lang="en-US" altLang="zh-TW" sz="1350" dirty="0"/>
          </a:p>
        </p:txBody>
      </p:sp>
      <p:cxnSp>
        <p:nvCxnSpPr>
          <p:cNvPr id="10" name="直線單箭頭接點 9"/>
          <p:cNvCxnSpPr/>
          <p:nvPr/>
        </p:nvCxnSpPr>
        <p:spPr>
          <a:xfrm flipV="1">
            <a:off x="4145279" y="2026257"/>
            <a:ext cx="0" cy="466756"/>
          </a:xfrm>
          <a:prstGeom prst="straightConnector1">
            <a:avLst/>
          </a:prstGeom>
          <a:ln w="349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671146" y="1719790"/>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歷史</a:t>
            </a:r>
          </a:p>
        </p:txBody>
      </p:sp>
      <p:sp>
        <p:nvSpPr>
          <p:cNvPr id="14" name="文字方塊 13"/>
          <p:cNvSpPr txBox="1"/>
          <p:nvPr/>
        </p:nvSpPr>
        <p:spPr>
          <a:xfrm>
            <a:off x="3865882" y="4156666"/>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土地</a:t>
            </a:r>
          </a:p>
        </p:txBody>
      </p:sp>
      <p:cxnSp>
        <p:nvCxnSpPr>
          <p:cNvPr id="15" name="直線單箭頭接點 14"/>
          <p:cNvCxnSpPr>
            <a:endCxn id="6" idx="2"/>
          </p:cNvCxnSpPr>
          <p:nvPr/>
        </p:nvCxnSpPr>
        <p:spPr>
          <a:xfrm flipV="1">
            <a:off x="4340015" y="3425691"/>
            <a:ext cx="0" cy="730976"/>
          </a:xfrm>
          <a:prstGeom prst="straightConnector1">
            <a:avLst/>
          </a:prstGeom>
          <a:ln w="349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8" idx="0"/>
            <a:endCxn id="12" idx="1"/>
          </p:cNvCxnSpPr>
          <p:nvPr/>
        </p:nvCxnSpPr>
        <p:spPr>
          <a:xfrm flipV="1">
            <a:off x="2153498" y="1885793"/>
            <a:ext cx="1517648" cy="962818"/>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2" idx="3"/>
            <a:endCxn id="7" idx="0"/>
          </p:cNvCxnSpPr>
          <p:nvPr/>
        </p:nvCxnSpPr>
        <p:spPr>
          <a:xfrm>
            <a:off x="4619412" y="1885793"/>
            <a:ext cx="2009987" cy="1086583"/>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8" idx="2"/>
            <a:endCxn id="14" idx="1"/>
          </p:cNvCxnSpPr>
          <p:nvPr/>
        </p:nvCxnSpPr>
        <p:spPr>
          <a:xfrm>
            <a:off x="2153498" y="3395733"/>
            <a:ext cx="1712384" cy="926936"/>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8" idx="3"/>
          </p:cNvCxnSpPr>
          <p:nvPr/>
        </p:nvCxnSpPr>
        <p:spPr>
          <a:xfrm flipV="1">
            <a:off x="2356698" y="3109738"/>
            <a:ext cx="1509185" cy="12434"/>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endCxn id="7" idx="1"/>
          </p:cNvCxnSpPr>
          <p:nvPr/>
        </p:nvCxnSpPr>
        <p:spPr>
          <a:xfrm>
            <a:off x="4814148" y="3089533"/>
            <a:ext cx="1341118" cy="48846"/>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H="1" flipV="1">
            <a:off x="4814148" y="3248029"/>
            <a:ext cx="1341118" cy="1346"/>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14" idx="3"/>
            <a:endCxn id="7" idx="2"/>
          </p:cNvCxnSpPr>
          <p:nvPr/>
        </p:nvCxnSpPr>
        <p:spPr>
          <a:xfrm flipV="1">
            <a:off x="4814148" y="3304382"/>
            <a:ext cx="1815251" cy="1018287"/>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a:off x="4834807" y="3347800"/>
            <a:ext cx="1895179" cy="1030396"/>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H="1" flipV="1">
            <a:off x="4670888" y="1804068"/>
            <a:ext cx="2132249" cy="1120796"/>
          </a:xfrm>
          <a:prstGeom prst="straightConnector1">
            <a:avLst/>
          </a:prstGeom>
          <a:ln w="349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7299958" y="3028326"/>
            <a:ext cx="392852"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sz="1050" dirty="0"/>
              <a:t>VS</a:t>
            </a:r>
          </a:p>
        </p:txBody>
      </p:sp>
      <p:sp>
        <p:nvSpPr>
          <p:cNvPr id="54" name="文字方塊 53"/>
          <p:cNvSpPr txBox="1"/>
          <p:nvPr/>
        </p:nvSpPr>
        <p:spPr>
          <a:xfrm>
            <a:off x="7829629" y="2771629"/>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埃及</a:t>
            </a:r>
            <a:endParaRPr lang="en-US" altLang="zh-TW" sz="1350" dirty="0"/>
          </a:p>
        </p:txBody>
      </p:sp>
      <p:sp>
        <p:nvSpPr>
          <p:cNvPr id="55" name="文字方塊 54"/>
          <p:cNvSpPr txBox="1"/>
          <p:nvPr/>
        </p:nvSpPr>
        <p:spPr>
          <a:xfrm>
            <a:off x="7829629" y="3064396"/>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亞述</a:t>
            </a:r>
            <a:endParaRPr lang="en-US" altLang="zh-TW" sz="1350" dirty="0"/>
          </a:p>
        </p:txBody>
      </p:sp>
      <p:sp>
        <p:nvSpPr>
          <p:cNvPr id="56" name="文字方塊 55"/>
          <p:cNvSpPr txBox="1"/>
          <p:nvPr/>
        </p:nvSpPr>
        <p:spPr>
          <a:xfrm>
            <a:off x="7829629" y="3357163"/>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巴比倫</a:t>
            </a:r>
            <a:endParaRPr lang="en-US" altLang="zh-TW" sz="1350" dirty="0"/>
          </a:p>
        </p:txBody>
      </p:sp>
      <p:sp>
        <p:nvSpPr>
          <p:cNvPr id="57" name="文字方塊 56"/>
          <p:cNvSpPr txBox="1"/>
          <p:nvPr/>
        </p:nvSpPr>
        <p:spPr>
          <a:xfrm>
            <a:off x="7829629" y="3663631"/>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迦南</a:t>
            </a:r>
            <a:endParaRPr lang="en-US" altLang="zh-TW" sz="1350" dirty="0"/>
          </a:p>
        </p:txBody>
      </p:sp>
      <p:sp>
        <p:nvSpPr>
          <p:cNvPr id="58" name="文字方塊 57"/>
          <p:cNvSpPr txBox="1"/>
          <p:nvPr/>
        </p:nvSpPr>
        <p:spPr>
          <a:xfrm>
            <a:off x="277207" y="2673260"/>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太陽神</a:t>
            </a:r>
            <a:endParaRPr lang="en-US" altLang="zh-TW" sz="1350" dirty="0"/>
          </a:p>
        </p:txBody>
      </p:sp>
      <p:sp>
        <p:nvSpPr>
          <p:cNvPr id="59" name="文字方塊 58"/>
          <p:cNvSpPr txBox="1"/>
          <p:nvPr/>
        </p:nvSpPr>
        <p:spPr>
          <a:xfrm>
            <a:off x="277206" y="2966027"/>
            <a:ext cx="121242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亞述太陽神</a:t>
            </a:r>
            <a:endParaRPr lang="en-US" altLang="zh-TW" sz="1350" dirty="0"/>
          </a:p>
        </p:txBody>
      </p:sp>
      <p:sp>
        <p:nvSpPr>
          <p:cNvPr id="60" name="文字方塊 59"/>
          <p:cNvSpPr txBox="1"/>
          <p:nvPr/>
        </p:nvSpPr>
        <p:spPr>
          <a:xfrm>
            <a:off x="277206" y="3258793"/>
            <a:ext cx="121242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巴比倫馬杜</a:t>
            </a:r>
            <a:endParaRPr lang="en-US" altLang="zh-TW" sz="1350" dirty="0"/>
          </a:p>
        </p:txBody>
      </p:sp>
      <p:sp>
        <p:nvSpPr>
          <p:cNvPr id="61" name="文字方塊 60"/>
          <p:cNvSpPr txBox="1"/>
          <p:nvPr/>
        </p:nvSpPr>
        <p:spPr>
          <a:xfrm>
            <a:off x="277207" y="3576387"/>
            <a:ext cx="948266" cy="33200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1350" dirty="0"/>
              <a:t>迦南巴力</a:t>
            </a:r>
            <a:endParaRPr lang="en-US" altLang="zh-TW" sz="1350" dirty="0"/>
          </a:p>
        </p:txBody>
      </p:sp>
      <p:sp>
        <p:nvSpPr>
          <p:cNvPr id="64" name="文字方塊 63"/>
          <p:cNvSpPr txBox="1"/>
          <p:nvPr/>
        </p:nvSpPr>
        <p:spPr>
          <a:xfrm>
            <a:off x="1510629" y="3017196"/>
            <a:ext cx="392852"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sz="1050" dirty="0"/>
              <a:t>VS</a:t>
            </a:r>
          </a:p>
        </p:txBody>
      </p:sp>
    </p:spTree>
    <p:extLst>
      <p:ext uri="{BB962C8B-B14F-4D97-AF65-F5344CB8AC3E}">
        <p14:creationId xmlns:p14="http://schemas.microsoft.com/office/powerpoint/2010/main" xmlns="" val="1256480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437883"/>
            <a:ext cx="6172200" cy="978794"/>
          </a:xfrm>
        </p:spPr>
        <p:txBody>
          <a:bodyPr>
            <a:normAutofit/>
          </a:bodyPr>
          <a:lstStyle/>
          <a:p>
            <a:pPr eaLnBrk="1" hangingPunct="1">
              <a:defRPr/>
            </a:pPr>
            <a:r>
              <a:rPr lang="zh-TW" altLang="en-US" sz="3600" b="1" dirty="0">
                <a:solidFill>
                  <a:schemeClr val="accent4">
                    <a:lumMod val="50000"/>
                  </a:schemeClr>
                </a:solidFill>
              </a:rPr>
              <a:t>申命記史神學：公義</a:t>
            </a:r>
          </a:p>
        </p:txBody>
      </p:sp>
      <p:sp>
        <p:nvSpPr>
          <p:cNvPr id="19459" name="Rectangle 3"/>
          <p:cNvSpPr>
            <a:spLocks noGrp="1" noChangeArrowheads="1"/>
          </p:cNvSpPr>
          <p:nvPr>
            <p:ph idx="1"/>
          </p:nvPr>
        </p:nvSpPr>
        <p:spPr>
          <a:xfrm>
            <a:off x="453981" y="1416677"/>
            <a:ext cx="8236038" cy="5331852"/>
          </a:xfrm>
        </p:spPr>
        <p:txBody>
          <a:bodyPr>
            <a:noAutofit/>
          </a:bodyPr>
          <a:lstStyle/>
          <a:p>
            <a:pPr eaLnBrk="1" hangingPunct="1">
              <a:lnSpc>
                <a:spcPct val="80000"/>
              </a:lnSpc>
            </a:pPr>
            <a:r>
              <a:rPr lang="zh-TW" altLang="en-US" b="1" dirty="0">
                <a:solidFill>
                  <a:srgbClr val="C00000"/>
                </a:solidFill>
              </a:rPr>
              <a:t>一神</a:t>
            </a:r>
            <a:r>
              <a:rPr lang="zh-TW" altLang="en-US" dirty="0"/>
              <a:t>：</a:t>
            </a:r>
            <a:r>
              <a:rPr lang="zh-TW" altLang="en-US" sz="2000" dirty="0">
                <a:ea typeface="標楷體" panose="03000509000000000000" pitchFamily="65" charset="-120"/>
              </a:rPr>
              <a:t>以色列啊，你著聽！耶和華──咱的上帝是獨一的耶和華。（</a:t>
            </a:r>
            <a:r>
              <a:rPr lang="zh-TW" altLang="en-US" sz="2000" dirty="0"/>
              <a:t>申 </a:t>
            </a:r>
            <a:r>
              <a:rPr lang="en-US" altLang="zh-TW" sz="2000" dirty="0"/>
              <a:t>6:4 </a:t>
            </a:r>
            <a:r>
              <a:rPr lang="zh-TW" altLang="en-US" sz="2000" dirty="0">
                <a:ea typeface="標楷體" panose="03000509000000000000" pitchFamily="65" charset="-120"/>
              </a:rPr>
              <a:t>）</a:t>
            </a:r>
            <a:endParaRPr lang="zh-TW" altLang="en-US" sz="2000" dirty="0"/>
          </a:p>
          <a:p>
            <a:pPr eaLnBrk="1" hangingPunct="1">
              <a:lnSpc>
                <a:spcPct val="80000"/>
              </a:lnSpc>
            </a:pPr>
            <a:r>
              <a:rPr lang="zh-TW" altLang="en-US" b="1" dirty="0">
                <a:solidFill>
                  <a:srgbClr val="C00000"/>
                </a:solidFill>
              </a:rPr>
              <a:t>一民</a:t>
            </a:r>
            <a:r>
              <a:rPr lang="zh-TW" altLang="en-US" dirty="0"/>
              <a:t>：</a:t>
            </a:r>
            <a:r>
              <a:rPr lang="zh-TW" altLang="en-US" sz="2000" dirty="0">
                <a:ea typeface="標楷體" panose="03000509000000000000" pitchFamily="65" charset="-120"/>
              </a:rPr>
              <a:t>因為恁做聖潔的百姓；歸佇耶和華──你的上帝；耶和華──你的上帝對地上萬百姓中揀你，特別做伊家己的百姓。</a:t>
            </a:r>
            <a:r>
              <a:rPr lang="zh-TW" altLang="en-US" sz="2000" dirty="0"/>
              <a:t>（申 </a:t>
            </a:r>
            <a:r>
              <a:rPr lang="en-US" altLang="zh-TW" sz="2000" dirty="0"/>
              <a:t>7:6 </a:t>
            </a:r>
            <a:r>
              <a:rPr lang="zh-TW" altLang="en-US" sz="2000" dirty="0"/>
              <a:t>） </a:t>
            </a:r>
          </a:p>
          <a:p>
            <a:pPr eaLnBrk="1" hangingPunct="1">
              <a:lnSpc>
                <a:spcPct val="80000"/>
              </a:lnSpc>
            </a:pPr>
            <a:r>
              <a:rPr lang="zh-TW" altLang="en-US" b="1" dirty="0">
                <a:solidFill>
                  <a:srgbClr val="C00000"/>
                </a:solidFill>
              </a:rPr>
              <a:t>一殿</a:t>
            </a:r>
            <a:r>
              <a:rPr lang="zh-TW" altLang="en-US" dirty="0" smtClean="0"/>
              <a:t>：</a:t>
            </a:r>
            <a:r>
              <a:rPr lang="zh-TW" altLang="en-US" sz="2000" dirty="0" smtClean="0">
                <a:ea typeface="標楷體" panose="03000509000000000000" pitchFamily="65" charset="-120"/>
              </a:rPr>
              <a:t>你著家己謹慎，呣通佇你看合意的所在獻恁的燒祭。獨獨佇你諸個支派中的一個，耶和華所欲揀的所在，恁佇遐著獻你的燒祭，閣佇遐行我一切所命令你的。</a:t>
            </a:r>
            <a:r>
              <a:rPr lang="zh-TW" altLang="en-US" sz="2000" dirty="0" smtClean="0"/>
              <a:t>（申</a:t>
            </a:r>
            <a:r>
              <a:rPr lang="en-US" altLang="zh-TW" sz="2000" dirty="0" smtClean="0"/>
              <a:t>12:13-14 </a:t>
            </a:r>
            <a:r>
              <a:rPr lang="zh-TW" altLang="en-US" sz="2000" dirty="0" smtClean="0"/>
              <a:t>，需參王上</a:t>
            </a:r>
            <a:r>
              <a:rPr lang="en-US" altLang="zh-TW" sz="2000" dirty="0" smtClean="0"/>
              <a:t>8:20 </a:t>
            </a:r>
            <a:r>
              <a:rPr lang="zh-TW" altLang="en-US" sz="2000" dirty="0" smtClean="0"/>
              <a:t>）</a:t>
            </a:r>
          </a:p>
          <a:p>
            <a:pPr eaLnBrk="1" hangingPunct="1">
              <a:lnSpc>
                <a:spcPct val="80000"/>
              </a:lnSpc>
            </a:pPr>
            <a:r>
              <a:rPr lang="zh-TW" altLang="en-US" b="1" dirty="0" smtClean="0">
                <a:solidFill>
                  <a:srgbClr val="C00000"/>
                </a:solidFill>
              </a:rPr>
              <a:t>一土</a:t>
            </a:r>
            <a:r>
              <a:rPr lang="zh-TW" altLang="en-US" dirty="0" smtClean="0"/>
              <a:t>：</a:t>
            </a:r>
            <a:r>
              <a:rPr lang="zh-TW" altLang="en-US" sz="2000" dirty="0" smtClean="0">
                <a:ea typeface="標楷體" panose="03000509000000000000" pitchFamily="65" charset="-120"/>
              </a:rPr>
              <a:t>耶和華就用大權能的手及伸出的手骨，及大通驚的事及神蹟奇事，導阮出埃及，閣導阮到此所在，用此個地賞賜阮，就是流奶及蜜的地。</a:t>
            </a:r>
            <a:r>
              <a:rPr lang="zh-TW" altLang="en-US" sz="2000" dirty="0" smtClean="0"/>
              <a:t> （申</a:t>
            </a:r>
            <a:r>
              <a:rPr lang="en-US" altLang="zh-TW" sz="2000" dirty="0" smtClean="0"/>
              <a:t>26:8-9 </a:t>
            </a:r>
            <a:r>
              <a:rPr lang="zh-TW" altLang="en-US" sz="2000" dirty="0" smtClean="0"/>
              <a:t>） </a:t>
            </a:r>
          </a:p>
          <a:p>
            <a:pPr eaLnBrk="1" hangingPunct="1">
              <a:lnSpc>
                <a:spcPct val="80000"/>
              </a:lnSpc>
            </a:pPr>
            <a:r>
              <a:rPr lang="zh-TW" altLang="en-US" b="1" dirty="0" smtClean="0">
                <a:solidFill>
                  <a:srgbClr val="C00000"/>
                </a:solidFill>
              </a:rPr>
              <a:t>一</a:t>
            </a:r>
            <a:r>
              <a:rPr lang="zh-TW" altLang="en-US" b="1" dirty="0">
                <a:solidFill>
                  <a:srgbClr val="C00000"/>
                </a:solidFill>
              </a:rPr>
              <a:t>約法</a:t>
            </a:r>
            <a:r>
              <a:rPr lang="zh-TW" altLang="en-US" dirty="0"/>
              <a:t>：</a:t>
            </a:r>
            <a:r>
              <a:rPr lang="zh-TW" altLang="en-US" sz="2000" dirty="0">
                <a:ea typeface="標楷體" panose="03000509000000000000" pitchFamily="65" charset="-120"/>
              </a:rPr>
              <a:t>你若聽趁耶和華──你的上帝的誡命，就是我今仔日所命令你的，執守來行伊，無偏左無偏右，來歪斜我今仔日所命令你諸個話，去趁別個上帝來服事伊，耶和華就欲互你做頭無做尾，你欲踮佇頂面無踮佇下面。</a:t>
            </a:r>
            <a:r>
              <a:rPr lang="zh-TW" altLang="en-US" sz="2000" dirty="0"/>
              <a:t>（申</a:t>
            </a:r>
            <a:r>
              <a:rPr lang="en-US" altLang="zh-TW" sz="2000" dirty="0"/>
              <a:t>28:13 </a:t>
            </a:r>
            <a:r>
              <a:rPr lang="zh-TW" altLang="en-US" sz="2000" dirty="0"/>
              <a:t>） </a:t>
            </a:r>
          </a:p>
          <a:p>
            <a:pPr eaLnBrk="1" hangingPunct="1">
              <a:lnSpc>
                <a:spcPct val="80000"/>
              </a:lnSpc>
            </a:pPr>
            <a:r>
              <a:rPr lang="zh-TW" altLang="en-US" b="1" dirty="0">
                <a:solidFill>
                  <a:srgbClr val="C00000"/>
                </a:solidFill>
              </a:rPr>
              <a:t>一家王</a:t>
            </a:r>
            <a:r>
              <a:rPr lang="zh-TW" altLang="en-US" dirty="0"/>
              <a:t>：</a:t>
            </a:r>
            <a:r>
              <a:rPr lang="zh-TW" altLang="en-US" sz="2000" dirty="0">
                <a:ea typeface="標楷體" panose="03000509000000000000" pitchFamily="65" charset="-120"/>
              </a:rPr>
              <a:t>你的確著設立耶和華──你上帝所揀的人做王，做你的頭。對你的兄弟中設立一人做王，做你的頭；外國人呣是你的兄弟的，你呣通設立做你的頭。</a:t>
            </a:r>
            <a:r>
              <a:rPr lang="zh-TW" altLang="en-US" sz="2000" dirty="0"/>
              <a:t> （申</a:t>
            </a:r>
            <a:r>
              <a:rPr lang="en-US" altLang="zh-TW" sz="2000" dirty="0"/>
              <a:t>17:15 </a:t>
            </a:r>
            <a:r>
              <a:rPr lang="zh-TW" altLang="en-US" sz="2000" dirty="0"/>
              <a:t>，需參撒下</a:t>
            </a:r>
            <a:r>
              <a:rPr lang="en-US" altLang="zh-TW" sz="2000" dirty="0"/>
              <a:t>7:13</a:t>
            </a:r>
            <a:r>
              <a:rPr lang="zh-TW" altLang="en-US" sz="2000" dirty="0"/>
              <a:t>） </a:t>
            </a:r>
          </a:p>
        </p:txBody>
      </p:sp>
    </p:spTree>
    <p:extLst>
      <p:ext uri="{BB962C8B-B14F-4D97-AF65-F5344CB8AC3E}">
        <p14:creationId xmlns:p14="http://schemas.microsoft.com/office/powerpoint/2010/main" xmlns="" val="311154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412124"/>
            <a:ext cx="6172200" cy="953037"/>
          </a:xfrm>
        </p:spPr>
        <p:txBody>
          <a:bodyPr>
            <a:normAutofit/>
          </a:bodyPr>
          <a:lstStyle/>
          <a:p>
            <a:pPr eaLnBrk="1" hangingPunct="1">
              <a:defRPr/>
            </a:pPr>
            <a:r>
              <a:rPr lang="zh-TW" altLang="en-US" sz="4400" b="1" dirty="0">
                <a:solidFill>
                  <a:schemeClr val="accent4">
                    <a:lumMod val="50000"/>
                  </a:schemeClr>
                </a:solidFill>
              </a:rPr>
              <a:t>申命記史神學</a:t>
            </a:r>
          </a:p>
        </p:txBody>
      </p:sp>
      <p:sp>
        <p:nvSpPr>
          <p:cNvPr id="19459" name="Rectangle 3"/>
          <p:cNvSpPr>
            <a:spLocks noGrp="1" noChangeArrowheads="1"/>
          </p:cNvSpPr>
          <p:nvPr>
            <p:ph idx="1"/>
          </p:nvPr>
        </p:nvSpPr>
        <p:spPr>
          <a:xfrm>
            <a:off x="1485900" y="2566921"/>
            <a:ext cx="6172200" cy="3524786"/>
          </a:xfrm>
        </p:spPr>
        <p:txBody>
          <a:bodyPr>
            <a:normAutofit/>
          </a:bodyPr>
          <a:lstStyle/>
          <a:p>
            <a:pPr marL="0" indent="0" algn="ctr">
              <a:lnSpc>
                <a:spcPct val="80000"/>
              </a:lnSpc>
              <a:buNone/>
            </a:pPr>
            <a:r>
              <a:rPr lang="zh-TW" altLang="en-US" sz="10500" b="1" dirty="0">
                <a:solidFill>
                  <a:srgbClr val="C00000"/>
                </a:solidFill>
              </a:rPr>
              <a:t>上帝公義</a:t>
            </a:r>
            <a:endParaRPr lang="en-US" altLang="zh-TW" sz="10500" b="1" dirty="0">
              <a:solidFill>
                <a:srgbClr val="C00000"/>
              </a:solidFill>
            </a:endParaRPr>
          </a:p>
          <a:p>
            <a:pPr marL="0" indent="0" algn="ctr">
              <a:lnSpc>
                <a:spcPct val="80000"/>
              </a:lnSpc>
              <a:buNone/>
            </a:pPr>
            <a:endParaRPr lang="en-US" altLang="zh-TW" b="1" dirty="0" smtClean="0">
              <a:solidFill>
                <a:srgbClr val="C00000"/>
              </a:solidFill>
            </a:endParaRPr>
          </a:p>
          <a:p>
            <a:pPr marL="0" indent="0" algn="ctr">
              <a:lnSpc>
                <a:spcPct val="80000"/>
              </a:lnSpc>
              <a:buNone/>
            </a:pPr>
            <a:endParaRPr lang="en-US" altLang="zh-TW" b="1" dirty="0">
              <a:solidFill>
                <a:srgbClr val="C00000"/>
              </a:solidFill>
            </a:endParaRPr>
          </a:p>
          <a:p>
            <a:pPr marL="0" indent="0" algn="ctr">
              <a:lnSpc>
                <a:spcPct val="80000"/>
              </a:lnSpc>
              <a:buNone/>
            </a:pPr>
            <a:endParaRPr lang="en-US" altLang="zh-TW" b="1" dirty="0" smtClean="0">
              <a:solidFill>
                <a:srgbClr val="C00000"/>
              </a:solidFill>
            </a:endParaRPr>
          </a:p>
          <a:p>
            <a:pPr marL="0" indent="0" algn="ctr">
              <a:lnSpc>
                <a:spcPct val="80000"/>
              </a:lnSpc>
              <a:buNone/>
            </a:pPr>
            <a:r>
              <a:rPr lang="zh-TW" altLang="en-US" b="1" dirty="0" smtClean="0">
                <a:solidFill>
                  <a:schemeClr val="accent6">
                    <a:lumMod val="50000"/>
                  </a:schemeClr>
                </a:solidFill>
              </a:rPr>
              <a:t>確保國家社會秩序、確保弱勢者生存</a:t>
            </a:r>
            <a:endParaRPr lang="en-US" altLang="zh-TW" b="1" dirty="0" smtClean="0">
              <a:solidFill>
                <a:schemeClr val="accent6">
                  <a:lumMod val="50000"/>
                </a:schemeClr>
              </a:solidFill>
            </a:endParaRPr>
          </a:p>
          <a:p>
            <a:pPr marL="0" indent="0" algn="ctr">
              <a:lnSpc>
                <a:spcPct val="80000"/>
              </a:lnSpc>
              <a:buNone/>
            </a:pPr>
            <a:r>
              <a:rPr lang="zh-TW" altLang="en-US" b="1" dirty="0" smtClean="0">
                <a:solidFill>
                  <a:schemeClr val="accent6">
                    <a:lumMod val="50000"/>
                  </a:schemeClr>
                </a:solidFill>
              </a:rPr>
              <a:t>但是，公義法治國政神學為何失敗？</a:t>
            </a:r>
            <a:endParaRPr lang="zh-TW" altLang="en-US" b="1" dirty="0">
              <a:solidFill>
                <a:schemeClr val="accent6">
                  <a:lumMod val="50000"/>
                </a:schemeClr>
              </a:solidFill>
            </a:endParaRPr>
          </a:p>
        </p:txBody>
      </p:sp>
    </p:spTree>
    <p:extLst>
      <p:ext uri="{BB962C8B-B14F-4D97-AF65-F5344CB8AC3E}">
        <p14:creationId xmlns:p14="http://schemas.microsoft.com/office/powerpoint/2010/main" xmlns="" val="1575286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4294967295"/>
          </p:nvPr>
        </p:nvSpPr>
        <p:spPr>
          <a:xfrm>
            <a:off x="0" y="1456117"/>
            <a:ext cx="9144000" cy="4116008"/>
          </a:xfrm>
        </p:spPr>
        <p:txBody>
          <a:bodyPr>
            <a:normAutofit/>
          </a:bodyPr>
          <a:lstStyle/>
          <a:p>
            <a:pPr marL="0" indent="0" algn="ctr">
              <a:buNone/>
            </a:pPr>
            <a:r>
              <a:rPr lang="zh-TW" altLang="en-US" sz="6600" b="1" dirty="0">
                <a:solidFill>
                  <a:srgbClr val="7030A0"/>
                </a:solidFill>
              </a:rPr>
              <a:t>祭司神學</a:t>
            </a:r>
            <a:endParaRPr lang="en-US" altLang="zh-TW" sz="6600" b="1" dirty="0">
              <a:solidFill>
                <a:srgbClr val="7030A0"/>
              </a:solidFill>
            </a:endParaRPr>
          </a:p>
          <a:p>
            <a:pPr marL="0" indent="0" algn="ctr">
              <a:buNone/>
            </a:pPr>
            <a:r>
              <a:rPr lang="zh-TW" altLang="en-US" sz="6600" b="1" dirty="0">
                <a:solidFill>
                  <a:srgbClr val="7030A0"/>
                </a:solidFill>
              </a:rPr>
              <a:t>整合</a:t>
            </a:r>
            <a:endParaRPr lang="en-US" altLang="zh-TW" sz="6600" b="1" dirty="0">
              <a:solidFill>
                <a:srgbClr val="7030A0"/>
              </a:solidFill>
            </a:endParaRPr>
          </a:p>
          <a:p>
            <a:pPr marL="0" indent="0" algn="ctr">
              <a:buNone/>
            </a:pPr>
            <a:r>
              <a:rPr lang="zh-TW" altLang="en-US" sz="6600" b="1" dirty="0">
                <a:solidFill>
                  <a:srgbClr val="7030A0"/>
                </a:solidFill>
              </a:rPr>
              <a:t>申命記神學</a:t>
            </a:r>
          </a:p>
        </p:txBody>
      </p:sp>
    </p:spTree>
    <p:extLst>
      <p:ext uri="{BB962C8B-B14F-4D97-AF65-F5344CB8AC3E}">
        <p14:creationId xmlns:p14="http://schemas.microsoft.com/office/powerpoint/2010/main" xmlns="" val="150264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smtClean="0">
                <a:solidFill>
                  <a:schemeClr val="accent6">
                    <a:lumMod val="50000"/>
                  </a:schemeClr>
                </a:solidFill>
              </a:rPr>
              <a:t>祭司典</a:t>
            </a:r>
            <a:r>
              <a:rPr lang="zh-TW" altLang="en-US" b="1" dirty="0" smtClean="0">
                <a:solidFill>
                  <a:schemeClr val="accent6">
                    <a:lumMod val="50000"/>
                  </a:schemeClr>
                </a:solidFill>
              </a:rPr>
              <a:t>整合</a:t>
            </a:r>
            <a:r>
              <a:rPr lang="zh-TW" altLang="zh-TW" b="1" dirty="0" smtClean="0">
                <a:solidFill>
                  <a:schemeClr val="accent6">
                    <a:lumMod val="50000"/>
                  </a:schemeClr>
                </a:solidFill>
              </a:rPr>
              <a:t>五經</a:t>
            </a:r>
            <a:r>
              <a:rPr lang="zh-TW" altLang="en-US" b="1" dirty="0" smtClean="0">
                <a:solidFill>
                  <a:schemeClr val="accent6">
                    <a:lumMod val="50000"/>
                  </a:schemeClr>
                </a:solidFill>
              </a:rPr>
              <a:t>並影響先知書與新約</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519707"/>
            <a:ext cx="8229600" cy="5112913"/>
          </a:xfrm>
        </p:spPr>
        <p:txBody>
          <a:bodyPr>
            <a:normAutofit/>
          </a:bodyPr>
          <a:lstStyle/>
          <a:p>
            <a:r>
              <a:rPr lang="zh-TW" altLang="zh-TW" dirty="0" smtClean="0"/>
              <a:t>以</a:t>
            </a:r>
            <a:r>
              <a:rPr lang="zh-TW" altLang="zh-TW" dirty="0"/>
              <a:t>斯拉</a:t>
            </a:r>
            <a:r>
              <a:rPr lang="zh-TW" altLang="zh-TW" dirty="0" smtClean="0"/>
              <a:t>記</a:t>
            </a:r>
            <a:endParaRPr lang="en-US" altLang="zh-TW" dirty="0" smtClean="0"/>
          </a:p>
          <a:p>
            <a:r>
              <a:rPr lang="en-US" altLang="zh-TW" sz="3600" b="1" dirty="0">
                <a:solidFill>
                  <a:schemeClr val="bg2">
                    <a:lumMod val="10000"/>
                  </a:schemeClr>
                </a:solidFill>
                <a:latin typeface="標楷體" panose="03000509000000000000" pitchFamily="65" charset="-120"/>
                <a:ea typeface="標楷體" panose="03000509000000000000" pitchFamily="65" charset="-120"/>
              </a:rPr>
              <a:t>7:12</a:t>
            </a:r>
            <a:r>
              <a:rPr lang="zh-TW" altLang="zh-TW" sz="3600" b="1" dirty="0">
                <a:solidFill>
                  <a:srgbClr val="0070C0"/>
                </a:solidFill>
                <a:latin typeface="標楷體" panose="03000509000000000000" pitchFamily="65" charset="-120"/>
                <a:ea typeface="標楷體" panose="03000509000000000000" pitchFamily="65" charset="-120"/>
              </a:rPr>
              <a:t>列王的王亞達設西</a:t>
            </a:r>
            <a:r>
              <a:rPr lang="zh-TW" altLang="zh-TW" sz="3600" b="1" dirty="0">
                <a:solidFill>
                  <a:schemeClr val="bg2">
                    <a:lumMod val="10000"/>
                  </a:schemeClr>
                </a:solidFill>
                <a:latin typeface="標楷體" panose="03000509000000000000" pitchFamily="65" charset="-120"/>
                <a:ea typeface="標楷體" panose="03000509000000000000" pitchFamily="65" charset="-120"/>
              </a:rPr>
              <a:t>，寄互</a:t>
            </a:r>
            <a:r>
              <a:rPr lang="zh-TW" altLang="zh-TW" sz="3600" b="1" dirty="0">
                <a:solidFill>
                  <a:srgbClr val="00B050"/>
                </a:solidFill>
                <a:latin typeface="標楷體" panose="03000509000000000000" pitchFamily="65" charset="-120"/>
                <a:ea typeface="標楷體" panose="03000509000000000000" pitchFamily="65" charset="-120"/>
              </a:rPr>
              <a:t>祭司以斯拉</a:t>
            </a:r>
            <a:r>
              <a:rPr lang="zh-TW" altLang="zh-TW" sz="3600" b="1" dirty="0">
                <a:solidFill>
                  <a:schemeClr val="bg2">
                    <a:lumMod val="10000"/>
                  </a:schemeClr>
                </a:solidFill>
                <a:latin typeface="標楷體" panose="03000509000000000000" pitchFamily="65" charset="-120"/>
                <a:ea typeface="標楷體" panose="03000509000000000000" pitchFamily="65" charset="-120"/>
              </a:rPr>
              <a:t>通達天頂上帝的律法的經學士，完全者，云云。</a:t>
            </a:r>
            <a:r>
              <a:rPr lang="en-US" altLang="zh-TW" sz="3600" b="1" dirty="0">
                <a:solidFill>
                  <a:schemeClr val="bg2">
                    <a:lumMod val="10000"/>
                  </a:schemeClr>
                </a:solidFill>
                <a:latin typeface="標楷體" panose="03000509000000000000" pitchFamily="65" charset="-120"/>
                <a:ea typeface="標楷體" panose="03000509000000000000" pitchFamily="65" charset="-120"/>
              </a:rPr>
              <a:t>7:13</a:t>
            </a:r>
            <a:r>
              <a:rPr lang="zh-TW" altLang="zh-TW" sz="3600" b="1" dirty="0">
                <a:solidFill>
                  <a:schemeClr val="bg2">
                    <a:lumMod val="10000"/>
                  </a:schemeClr>
                </a:solidFill>
                <a:latin typeface="標楷體" panose="03000509000000000000" pitchFamily="65" charset="-120"/>
                <a:ea typeface="標楷體" panose="03000509000000000000" pitchFamily="65" charset="-120"/>
              </a:rPr>
              <a:t>踮佇我的國內的以色列人、祭司、利未人，見若甘願上去耶路撒冷者，我降旨</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互</a:t>
            </a:r>
            <a:r>
              <a:rPr lang="en-US" altLang="zh-TW" sz="3600" b="1" dirty="0" smtClean="0">
                <a:solidFill>
                  <a:schemeClr val="bg2">
                    <a:lumMod val="10000"/>
                  </a:schemeClr>
                </a:solidFill>
                <a:latin typeface="標楷體" panose="03000509000000000000" pitchFamily="65" charset="-120"/>
                <a:ea typeface="標楷體" panose="03000509000000000000" pitchFamily="65" charset="-120"/>
              </a:rPr>
              <a:t>in</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及</a:t>
            </a:r>
            <a:r>
              <a:rPr lang="zh-TW" altLang="zh-TW" sz="3600" b="1" dirty="0">
                <a:solidFill>
                  <a:schemeClr val="bg2">
                    <a:lumMod val="10000"/>
                  </a:schemeClr>
                </a:solidFill>
                <a:latin typeface="標楷體" panose="03000509000000000000" pitchFamily="65" charset="-120"/>
                <a:ea typeface="標楷體" panose="03000509000000000000" pitchFamily="65" charset="-120"/>
              </a:rPr>
              <a:t>你去</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a:t>
            </a:r>
            <a:endParaRPr lang="en-US" altLang="zh-TW" sz="3600" b="1" dirty="0" smtClean="0">
              <a:solidFill>
                <a:schemeClr val="bg2">
                  <a:lumMod val="10000"/>
                </a:schemeClr>
              </a:solidFill>
              <a:latin typeface="標楷體" panose="03000509000000000000" pitchFamily="65" charset="-120"/>
              <a:ea typeface="標楷體" panose="03000509000000000000" pitchFamily="65" charset="-120"/>
            </a:endParaRPr>
          </a:p>
          <a:p>
            <a:r>
              <a:rPr lang="en-US" altLang="zh-TW" sz="3600" b="1" dirty="0" smtClean="0">
                <a:solidFill>
                  <a:schemeClr val="bg2">
                    <a:lumMod val="10000"/>
                  </a:schemeClr>
                </a:solidFill>
                <a:latin typeface="標楷體" panose="03000509000000000000" pitchFamily="65" charset="-120"/>
                <a:ea typeface="標楷體" panose="03000509000000000000" pitchFamily="65" charset="-120"/>
              </a:rPr>
              <a:t>7:14</a:t>
            </a:r>
            <a:r>
              <a:rPr lang="zh-TW" altLang="zh-TW" sz="3600" b="1" dirty="0">
                <a:solidFill>
                  <a:schemeClr val="bg2">
                    <a:lumMod val="10000"/>
                  </a:schemeClr>
                </a:solidFill>
                <a:latin typeface="標楷體" panose="03000509000000000000" pitchFamily="65" charset="-120"/>
                <a:ea typeface="標楷體" panose="03000509000000000000" pitchFamily="65" charset="-120"/>
              </a:rPr>
              <a:t>你既然是</a:t>
            </a:r>
            <a:r>
              <a:rPr lang="zh-TW" altLang="zh-TW" sz="3600" b="1" dirty="0">
                <a:solidFill>
                  <a:srgbClr val="0070C0"/>
                </a:solidFill>
                <a:latin typeface="標楷體" panose="03000509000000000000" pitchFamily="65" charset="-120"/>
                <a:ea typeface="標楷體" panose="03000509000000000000" pitchFamily="65" charset="-120"/>
              </a:rPr>
              <a:t>王及伊七個謀士</a:t>
            </a:r>
            <a:r>
              <a:rPr lang="zh-TW" altLang="zh-TW" sz="3600" b="1" dirty="0">
                <a:solidFill>
                  <a:schemeClr val="bg2">
                    <a:lumMod val="10000"/>
                  </a:schemeClr>
                </a:solidFill>
                <a:latin typeface="標楷體" panose="03000509000000000000" pitchFamily="65" charset="-120"/>
                <a:ea typeface="標楷體" panose="03000509000000000000" pitchFamily="65" charset="-120"/>
              </a:rPr>
              <a:t>所差的，照你手內</a:t>
            </a:r>
            <a:r>
              <a:rPr lang="zh-TW" altLang="zh-TW" sz="3600" b="1" dirty="0">
                <a:solidFill>
                  <a:srgbClr val="C00000"/>
                </a:solidFill>
                <a:latin typeface="標楷體" panose="03000509000000000000" pitchFamily="65" charset="-120"/>
                <a:ea typeface="標楷體" panose="03000509000000000000" pitchFamily="65" charset="-120"/>
              </a:rPr>
              <a:t>上帝的律法</a:t>
            </a:r>
            <a:r>
              <a:rPr lang="zh-TW" altLang="zh-TW" sz="3600" b="1" dirty="0">
                <a:solidFill>
                  <a:schemeClr val="bg2">
                    <a:lumMod val="10000"/>
                  </a:schemeClr>
                </a:solidFill>
                <a:latin typeface="標楷體" panose="03000509000000000000" pitchFamily="65" charset="-120"/>
                <a:ea typeface="標楷體" panose="03000509000000000000" pitchFamily="65" charset="-120"/>
              </a:rPr>
              <a:t>查察猶大及耶路撒冷</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a:t>
            </a:r>
            <a:endParaRPr lang="zh-TW" altLang="zh-TW" sz="36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37603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600" b="1" dirty="0" smtClean="0">
                <a:solidFill>
                  <a:schemeClr val="accent6">
                    <a:lumMod val="50000"/>
                  </a:schemeClr>
                </a:solidFill>
              </a:rPr>
              <a:t>祭司典</a:t>
            </a:r>
            <a:r>
              <a:rPr lang="zh-TW" altLang="en-US" sz="3600" b="1" dirty="0" smtClean="0">
                <a:solidFill>
                  <a:schemeClr val="accent6">
                    <a:lumMod val="50000"/>
                  </a:schemeClr>
                </a:solidFill>
              </a:rPr>
              <a:t>整合</a:t>
            </a:r>
            <a:r>
              <a:rPr lang="zh-TW" altLang="zh-TW" sz="3600" b="1" dirty="0" smtClean="0">
                <a:solidFill>
                  <a:schemeClr val="accent6">
                    <a:lumMod val="50000"/>
                  </a:schemeClr>
                </a:solidFill>
              </a:rPr>
              <a:t>五經</a:t>
            </a:r>
            <a:r>
              <a:rPr lang="zh-TW" altLang="en-US" sz="3600" b="1" dirty="0" smtClean="0">
                <a:solidFill>
                  <a:schemeClr val="accent6">
                    <a:lumMod val="50000"/>
                  </a:schemeClr>
                </a:solidFill>
              </a:rPr>
              <a:t>並影響先知書與新約</a:t>
            </a:r>
            <a:endParaRPr lang="zh-TW" altLang="en-US" sz="3600" b="1" dirty="0">
              <a:solidFill>
                <a:schemeClr val="accent6">
                  <a:lumMod val="50000"/>
                </a:schemeClr>
              </a:solidFill>
            </a:endParaRPr>
          </a:p>
        </p:txBody>
      </p:sp>
      <p:sp>
        <p:nvSpPr>
          <p:cNvPr id="3" name="內容版面配置區 2"/>
          <p:cNvSpPr>
            <a:spLocks noGrp="1"/>
          </p:cNvSpPr>
          <p:nvPr>
            <p:ph idx="1"/>
          </p:nvPr>
        </p:nvSpPr>
        <p:spPr>
          <a:xfrm>
            <a:off x="457200" y="1417637"/>
            <a:ext cx="8229600" cy="5240739"/>
          </a:xfrm>
        </p:spPr>
        <p:txBody>
          <a:bodyPr>
            <a:normAutofit lnSpcReduction="10000"/>
          </a:bodyPr>
          <a:lstStyle/>
          <a:p>
            <a:r>
              <a:rPr lang="zh-TW" altLang="en-US" sz="3200" b="1" dirty="0" smtClean="0">
                <a:solidFill>
                  <a:srgbClr val="C00000"/>
                </a:solidFill>
              </a:rPr>
              <a:t>早期</a:t>
            </a:r>
            <a:r>
              <a:rPr lang="zh-TW" altLang="en-US" sz="3200" b="1" dirty="0">
                <a:solidFill>
                  <a:srgbClr val="C00000"/>
                </a:solidFill>
              </a:rPr>
              <a:t>祭司</a:t>
            </a:r>
            <a:r>
              <a:rPr lang="zh-TW" altLang="en-US" sz="3200" b="1" dirty="0" smtClean="0">
                <a:solidFill>
                  <a:srgbClr val="C00000"/>
                </a:solidFill>
              </a:rPr>
              <a:t>神學</a:t>
            </a:r>
            <a:r>
              <a:rPr lang="zh-TW" altLang="en-US" dirty="0" smtClean="0"/>
              <a:t>：族長、埃及、出埃及、所羅門王時代。</a:t>
            </a:r>
            <a:endParaRPr lang="en-US" altLang="zh-TW" dirty="0" smtClean="0"/>
          </a:p>
          <a:p>
            <a:r>
              <a:rPr lang="zh-TW" altLang="en-US" sz="3200" b="1" dirty="0">
                <a:solidFill>
                  <a:srgbClr val="C00000"/>
                </a:solidFill>
              </a:rPr>
              <a:t>申命</a:t>
            </a:r>
            <a:r>
              <a:rPr lang="zh-TW" altLang="en-US" sz="3200" b="1" dirty="0" smtClean="0">
                <a:solidFill>
                  <a:srgbClr val="C00000"/>
                </a:solidFill>
              </a:rPr>
              <a:t>記神學</a:t>
            </a:r>
            <a:r>
              <a:rPr lang="zh-TW" altLang="en-US" dirty="0" smtClean="0"/>
              <a:t>：摩西約法、北以色列滅國後、南偤大滅國前後。</a:t>
            </a:r>
            <a:endParaRPr lang="en-US" altLang="zh-TW" dirty="0" smtClean="0"/>
          </a:p>
          <a:p>
            <a:r>
              <a:rPr lang="zh-TW" altLang="en-US" sz="3200" b="1" dirty="0" smtClean="0">
                <a:solidFill>
                  <a:srgbClr val="C00000"/>
                </a:solidFill>
              </a:rPr>
              <a:t>祭司神學的重現</a:t>
            </a:r>
            <a:r>
              <a:rPr lang="zh-TW" altLang="en-US" dirty="0" smtClean="0"/>
              <a:t>：</a:t>
            </a:r>
            <a:r>
              <a:rPr lang="zh-TW" altLang="zh-TW" dirty="0" smtClean="0"/>
              <a:t>被</a:t>
            </a:r>
            <a:r>
              <a:rPr lang="zh-TW" altLang="zh-TW" dirty="0"/>
              <a:t>擄至巴比倫到波斯統治期的</a:t>
            </a:r>
            <a:r>
              <a:rPr lang="zh-TW" altLang="zh-TW" dirty="0" smtClean="0"/>
              <a:t>前半</a:t>
            </a:r>
            <a:r>
              <a:rPr lang="zh-TW" altLang="en-US" dirty="0" smtClean="0"/>
              <a:t>，從以西結書、哈該、歷代志史、撒迦利亞、到瑪拉基書。</a:t>
            </a:r>
            <a:endParaRPr lang="en-US" altLang="zh-TW" dirty="0" smtClean="0"/>
          </a:p>
          <a:p>
            <a:pPr marL="0" indent="0">
              <a:buNone/>
            </a:pPr>
            <a:r>
              <a:rPr lang="en-US" altLang="zh-TW" dirty="0" smtClean="0"/>
              <a:t>    </a:t>
            </a:r>
            <a:r>
              <a:rPr lang="zh-TW" altLang="zh-TW" dirty="0" smtClean="0"/>
              <a:t>以</a:t>
            </a:r>
            <a:r>
              <a:rPr lang="zh-TW" altLang="zh-TW" dirty="0"/>
              <a:t>斯拉記7:6, 11-14</a:t>
            </a:r>
            <a:r>
              <a:rPr lang="zh-TW" altLang="zh-TW" dirty="0" smtClean="0"/>
              <a:t>「</a:t>
            </a:r>
            <a:r>
              <a:rPr lang="zh-TW" altLang="zh-TW" dirty="0" smtClean="0">
                <a:solidFill>
                  <a:srgbClr val="C00000"/>
                </a:solidFill>
                <a:latin typeface="標楷體" panose="03000509000000000000" pitchFamily="65" charset="-120"/>
                <a:ea typeface="標楷體" panose="03000509000000000000" pitchFamily="65" charset="-120"/>
              </a:rPr>
              <a:t>你</a:t>
            </a:r>
            <a:r>
              <a:rPr lang="zh-TW" altLang="zh-TW" dirty="0">
                <a:solidFill>
                  <a:srgbClr val="C00000"/>
                </a:solidFill>
                <a:latin typeface="標楷體" panose="03000509000000000000" pitchFamily="65" charset="-120"/>
                <a:ea typeface="標楷體" panose="03000509000000000000" pitchFamily="65" charset="-120"/>
              </a:rPr>
              <a:t>既然是王及伊七個謀士所差的</a:t>
            </a:r>
            <a:r>
              <a:rPr lang="zh-TW" altLang="zh-TW" dirty="0" smtClean="0">
                <a:solidFill>
                  <a:srgbClr val="C00000"/>
                </a:solidFill>
                <a:latin typeface="標楷體" panose="03000509000000000000" pitchFamily="65" charset="-120"/>
                <a:ea typeface="標楷體" panose="03000509000000000000" pitchFamily="65" charset="-120"/>
              </a:rPr>
              <a:t>，</a:t>
            </a:r>
            <a:endParaRPr lang="en-US" altLang="zh-TW" dirty="0" smtClean="0">
              <a:solidFill>
                <a:srgbClr val="C00000"/>
              </a:solidFill>
              <a:latin typeface="標楷體" panose="03000509000000000000" pitchFamily="65" charset="-120"/>
              <a:ea typeface="標楷體" panose="03000509000000000000" pitchFamily="65" charset="-120"/>
            </a:endParaRPr>
          </a:p>
          <a:p>
            <a:pPr marL="0" indent="0">
              <a:buNone/>
            </a:pPr>
            <a:r>
              <a:rPr lang="en-US" altLang="zh-TW" dirty="0">
                <a:solidFill>
                  <a:srgbClr val="C00000"/>
                </a:solidFill>
                <a:latin typeface="標楷體" panose="03000509000000000000" pitchFamily="65" charset="-120"/>
                <a:ea typeface="標楷體" panose="03000509000000000000" pitchFamily="65" charset="-120"/>
              </a:rPr>
              <a:t> </a:t>
            </a:r>
            <a:r>
              <a:rPr lang="en-US" altLang="zh-TW" dirty="0" smtClean="0">
                <a:solidFill>
                  <a:srgbClr val="C00000"/>
                </a:solidFill>
                <a:latin typeface="標楷體" panose="03000509000000000000" pitchFamily="65" charset="-120"/>
                <a:ea typeface="標楷體" panose="03000509000000000000" pitchFamily="65" charset="-120"/>
              </a:rPr>
              <a:t> </a:t>
            </a:r>
            <a:r>
              <a:rPr lang="zh-TW" altLang="zh-TW" dirty="0" smtClean="0">
                <a:solidFill>
                  <a:srgbClr val="C00000"/>
                </a:solidFill>
                <a:latin typeface="標楷體" panose="03000509000000000000" pitchFamily="65" charset="-120"/>
                <a:ea typeface="標楷體" panose="03000509000000000000" pitchFamily="65" charset="-120"/>
              </a:rPr>
              <a:t>照</a:t>
            </a:r>
            <a:r>
              <a:rPr lang="zh-TW" altLang="zh-TW" dirty="0">
                <a:solidFill>
                  <a:srgbClr val="C00000"/>
                </a:solidFill>
                <a:latin typeface="標楷體" panose="03000509000000000000" pitchFamily="65" charset="-120"/>
                <a:ea typeface="標楷體" panose="03000509000000000000" pitchFamily="65" charset="-120"/>
              </a:rPr>
              <a:t>你手內上帝的律法查察偤大及耶路撒冷、、、</a:t>
            </a:r>
            <a:r>
              <a:rPr lang="zh-TW" altLang="zh-TW" dirty="0" smtClean="0"/>
              <a:t>」摩</a:t>
            </a:r>
            <a:r>
              <a:rPr lang="zh-TW" altLang="zh-TW" dirty="0"/>
              <a:t>西</a:t>
            </a:r>
            <a:r>
              <a:rPr lang="zh-TW" altLang="zh-TW" dirty="0" smtClean="0"/>
              <a:t>五</a:t>
            </a:r>
            <a:endParaRPr lang="en-US" altLang="zh-TW" dirty="0" smtClean="0"/>
          </a:p>
          <a:p>
            <a:pPr marL="0" indent="0">
              <a:buNone/>
            </a:pPr>
            <a:r>
              <a:rPr lang="en-US" altLang="zh-TW" dirty="0"/>
              <a:t> </a:t>
            </a:r>
            <a:r>
              <a:rPr lang="en-US" altLang="zh-TW" dirty="0" smtClean="0"/>
              <a:t>   </a:t>
            </a:r>
            <a:r>
              <a:rPr lang="zh-TW" altLang="zh-TW" dirty="0" smtClean="0"/>
              <a:t>經看起來似乎有</a:t>
            </a:r>
            <a:r>
              <a:rPr lang="zh-TW" altLang="zh-TW" dirty="0"/>
              <a:t>被波斯當局動過手腳</a:t>
            </a:r>
            <a:r>
              <a:rPr lang="zh-TW" altLang="zh-TW" dirty="0" smtClean="0"/>
              <a:t>。</a:t>
            </a:r>
            <a:endParaRPr lang="en-US" altLang="zh-TW" dirty="0" smtClean="0"/>
          </a:p>
          <a:p>
            <a:r>
              <a:rPr lang="zh-TW" altLang="en-US" sz="3000" b="1" dirty="0" smtClean="0">
                <a:solidFill>
                  <a:srgbClr val="C00000"/>
                </a:solidFill>
              </a:rPr>
              <a:t>先知書</a:t>
            </a:r>
            <a:r>
              <a:rPr lang="zh-TW" altLang="en-US" sz="3000" dirty="0" smtClean="0"/>
              <a:t>中申命記神學與祭司神學的交織。</a:t>
            </a:r>
            <a:endParaRPr lang="en-US" altLang="zh-TW" sz="3000" dirty="0" smtClean="0"/>
          </a:p>
          <a:p>
            <a:r>
              <a:rPr lang="zh-TW" altLang="en-US" sz="3200" b="1" dirty="0" smtClean="0">
                <a:solidFill>
                  <a:srgbClr val="C00000"/>
                </a:solidFill>
              </a:rPr>
              <a:t>新約</a:t>
            </a:r>
            <a:r>
              <a:rPr lang="zh-TW" altLang="en-US" sz="3000" dirty="0" smtClean="0"/>
              <a:t>：福音書：申＞祭。</a:t>
            </a:r>
            <a:endParaRPr lang="en-US" altLang="zh-TW" sz="3000" dirty="0" smtClean="0"/>
          </a:p>
          <a:p>
            <a:pPr marL="0" indent="0">
              <a:buNone/>
            </a:pPr>
            <a:r>
              <a:rPr lang="en-US" altLang="zh-TW" sz="3000" dirty="0"/>
              <a:t> </a:t>
            </a:r>
            <a:r>
              <a:rPr lang="en-US" altLang="zh-TW" sz="3000" dirty="0" smtClean="0"/>
              <a:t>  </a:t>
            </a:r>
            <a:r>
              <a:rPr lang="zh-TW" altLang="en-US" sz="3000" dirty="0" smtClean="0"/>
              <a:t>保羅、希伯來書、啟示錄：祭＞申。</a:t>
            </a:r>
            <a:endParaRPr lang="zh-TW" altLang="en-US" sz="3000" dirty="0"/>
          </a:p>
        </p:txBody>
      </p:sp>
    </p:spTree>
    <p:extLst>
      <p:ext uri="{BB962C8B-B14F-4D97-AF65-F5344CB8AC3E}">
        <p14:creationId xmlns:p14="http://schemas.microsoft.com/office/powerpoint/2010/main" xmlns="" val="2055673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smtClean="0">
                <a:solidFill>
                  <a:schemeClr val="accent6">
                    <a:lumMod val="50000"/>
                  </a:schemeClr>
                </a:solidFill>
              </a:rPr>
              <a:t>祭司典</a:t>
            </a:r>
            <a:r>
              <a:rPr lang="zh-TW" altLang="en-US" b="1" dirty="0" smtClean="0">
                <a:solidFill>
                  <a:schemeClr val="accent6">
                    <a:lumMod val="50000"/>
                  </a:schemeClr>
                </a:solidFill>
              </a:rPr>
              <a:t>整合</a:t>
            </a:r>
            <a:r>
              <a:rPr lang="zh-TW" altLang="zh-TW" b="1" dirty="0" smtClean="0">
                <a:solidFill>
                  <a:schemeClr val="accent6">
                    <a:lumMod val="50000"/>
                  </a:schemeClr>
                </a:solidFill>
              </a:rPr>
              <a:t>五經</a:t>
            </a:r>
            <a:r>
              <a:rPr lang="zh-TW" altLang="en-US" b="1" dirty="0" smtClean="0">
                <a:solidFill>
                  <a:schemeClr val="accent6">
                    <a:lumMod val="50000"/>
                  </a:schemeClr>
                </a:solidFill>
              </a:rPr>
              <a:t>並影響先知書與新約</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519707"/>
            <a:ext cx="8229600" cy="5112913"/>
          </a:xfrm>
        </p:spPr>
        <p:txBody>
          <a:bodyPr>
            <a:normAutofit/>
          </a:bodyPr>
          <a:lstStyle/>
          <a:p>
            <a:r>
              <a:rPr lang="zh-TW" altLang="zh-TW" dirty="0" smtClean="0"/>
              <a:t>以</a:t>
            </a:r>
            <a:r>
              <a:rPr lang="zh-TW" altLang="zh-TW" dirty="0"/>
              <a:t>斯拉</a:t>
            </a:r>
            <a:r>
              <a:rPr lang="zh-TW" altLang="zh-TW" dirty="0" smtClean="0"/>
              <a:t>記</a:t>
            </a:r>
            <a:endParaRPr lang="en-US" altLang="zh-TW" dirty="0" smtClean="0"/>
          </a:p>
          <a:p>
            <a:r>
              <a:rPr lang="en-US" altLang="zh-TW" sz="3600" b="1" dirty="0" smtClean="0">
                <a:solidFill>
                  <a:schemeClr val="bg2">
                    <a:lumMod val="10000"/>
                  </a:schemeClr>
                </a:solidFill>
                <a:latin typeface="標楷體" panose="03000509000000000000" pitchFamily="65" charset="-120"/>
                <a:ea typeface="標楷體" panose="03000509000000000000" pitchFamily="65" charset="-120"/>
              </a:rPr>
              <a:t>7:25</a:t>
            </a:r>
            <a:r>
              <a:rPr lang="zh-TW" altLang="zh-TW" sz="3600" b="1" dirty="0">
                <a:solidFill>
                  <a:srgbClr val="00B050"/>
                </a:solidFill>
                <a:latin typeface="標楷體" panose="03000509000000000000" pitchFamily="65" charset="-120"/>
                <a:ea typeface="標楷體" panose="03000509000000000000" pitchFamily="65" charset="-120"/>
              </a:rPr>
              <a:t>以斯拉</a:t>
            </a:r>
            <a:r>
              <a:rPr lang="zh-TW" altLang="zh-TW" sz="3600" b="1" dirty="0">
                <a:solidFill>
                  <a:schemeClr val="bg2">
                    <a:lumMod val="10000"/>
                  </a:schemeClr>
                </a:solidFill>
                <a:latin typeface="標楷體" panose="03000509000000000000" pitchFamily="65" charset="-120"/>
                <a:ea typeface="標楷體" panose="03000509000000000000" pitchFamily="65" charset="-120"/>
              </a:rPr>
              <a:t>啊，照你的上帝賞賜你的智慧設立士師、審判官，治理河外的百姓，就是一切識你的</a:t>
            </a:r>
            <a:r>
              <a:rPr lang="zh-TW" altLang="zh-TW" sz="3600" b="1" dirty="0">
                <a:solidFill>
                  <a:srgbClr val="C00000"/>
                </a:solidFill>
                <a:latin typeface="標楷體" panose="03000509000000000000" pitchFamily="65" charset="-120"/>
                <a:ea typeface="標楷體" panose="03000509000000000000" pitchFamily="65" charset="-120"/>
              </a:rPr>
              <a:t>上帝律法</a:t>
            </a:r>
            <a:r>
              <a:rPr lang="zh-TW" altLang="zh-TW" sz="3600" b="1" dirty="0">
                <a:solidFill>
                  <a:schemeClr val="bg2">
                    <a:lumMod val="10000"/>
                  </a:schemeClr>
                </a:solidFill>
                <a:latin typeface="標楷體" panose="03000509000000000000" pitchFamily="65" charset="-120"/>
                <a:ea typeface="標楷體" panose="03000509000000000000" pitchFamily="65" charset="-120"/>
              </a:rPr>
              <a:t>的，許個未識者，恁著教示伊</a:t>
            </a:r>
            <a:r>
              <a:rPr lang="zh-TW" altLang="zh-TW" sz="3600" b="1" dirty="0" smtClean="0">
                <a:solidFill>
                  <a:schemeClr val="bg2">
                    <a:lumMod val="10000"/>
                  </a:schemeClr>
                </a:solidFill>
                <a:latin typeface="標楷體" panose="03000509000000000000" pitchFamily="65" charset="-120"/>
                <a:ea typeface="標楷體" panose="03000509000000000000" pitchFamily="65" charset="-120"/>
              </a:rPr>
              <a:t>。</a:t>
            </a:r>
            <a:endParaRPr lang="en-US" altLang="zh-TW" sz="3600" b="1" dirty="0" smtClean="0">
              <a:solidFill>
                <a:schemeClr val="bg2">
                  <a:lumMod val="10000"/>
                </a:schemeClr>
              </a:solidFill>
              <a:latin typeface="標楷體" panose="03000509000000000000" pitchFamily="65" charset="-120"/>
              <a:ea typeface="標楷體" panose="03000509000000000000" pitchFamily="65" charset="-120"/>
            </a:endParaRPr>
          </a:p>
          <a:p>
            <a:r>
              <a:rPr lang="en-US" altLang="zh-TW" sz="3600" b="1" dirty="0" smtClean="0">
                <a:solidFill>
                  <a:schemeClr val="bg2">
                    <a:lumMod val="10000"/>
                  </a:schemeClr>
                </a:solidFill>
                <a:latin typeface="標楷體" panose="03000509000000000000" pitchFamily="65" charset="-120"/>
                <a:ea typeface="標楷體" panose="03000509000000000000" pitchFamily="65" charset="-120"/>
              </a:rPr>
              <a:t>7:26</a:t>
            </a:r>
            <a:r>
              <a:rPr lang="zh-TW" altLang="zh-TW" sz="3600" b="1" dirty="0">
                <a:solidFill>
                  <a:schemeClr val="bg2">
                    <a:lumMod val="10000"/>
                  </a:schemeClr>
                </a:solidFill>
                <a:latin typeface="標楷體" panose="03000509000000000000" pitchFamily="65" charset="-120"/>
                <a:ea typeface="標楷體" panose="03000509000000000000" pitchFamily="65" charset="-120"/>
              </a:rPr>
              <a:t>見若無欲趁你的</a:t>
            </a:r>
            <a:r>
              <a:rPr lang="zh-TW" altLang="zh-TW" sz="3600" b="1" dirty="0">
                <a:solidFill>
                  <a:srgbClr val="C00000"/>
                </a:solidFill>
                <a:latin typeface="標楷體" panose="03000509000000000000" pitchFamily="65" charset="-120"/>
                <a:ea typeface="標楷體" panose="03000509000000000000" pitchFamily="65" charset="-120"/>
              </a:rPr>
              <a:t>上帝的律法</a:t>
            </a:r>
            <a:r>
              <a:rPr lang="zh-TW" altLang="zh-TW" sz="3600" b="1" dirty="0">
                <a:solidFill>
                  <a:schemeClr val="bg2">
                    <a:lumMod val="10000"/>
                  </a:schemeClr>
                </a:solidFill>
                <a:latin typeface="標楷體" panose="03000509000000000000" pitchFamily="65" charset="-120"/>
                <a:ea typeface="標楷體" panose="03000509000000000000" pitchFamily="65" charset="-120"/>
              </a:rPr>
              <a:t>及王的律法，就著小心定伊的罪，或是互伊死，或是充軍，或是抄家，或是關監。</a:t>
            </a:r>
            <a:endParaRPr lang="zh-TW" altLang="en-US" sz="36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96889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z="3600" b="1" dirty="0">
                <a:solidFill>
                  <a:schemeClr val="accent6">
                    <a:lumMod val="50000"/>
                  </a:schemeClr>
                </a:solidFill>
              </a:rPr>
              <a:t>祭司神學代表：利未記</a:t>
            </a:r>
          </a:p>
        </p:txBody>
      </p:sp>
      <p:sp>
        <p:nvSpPr>
          <p:cNvPr id="13315" name="Rectangle 3"/>
          <p:cNvSpPr>
            <a:spLocks noGrp="1" noChangeArrowheads="1"/>
          </p:cNvSpPr>
          <p:nvPr>
            <p:ph idx="1"/>
          </p:nvPr>
        </p:nvSpPr>
        <p:spPr>
          <a:xfrm>
            <a:off x="618186" y="1417638"/>
            <a:ext cx="8068613" cy="5214982"/>
          </a:xfrm>
        </p:spPr>
        <p:txBody>
          <a:bodyPr>
            <a:normAutofit/>
          </a:bodyPr>
          <a:lstStyle/>
          <a:p>
            <a:pPr eaLnBrk="1" hangingPunct="1"/>
            <a:r>
              <a:rPr lang="zh-TW" altLang="en-US" sz="2100" dirty="0"/>
              <a:t>共</a:t>
            </a:r>
            <a:r>
              <a:rPr lang="en-US" altLang="zh-TW" sz="2100" dirty="0"/>
              <a:t>27</a:t>
            </a:r>
            <a:r>
              <a:rPr lang="zh-TW" altLang="en-US" sz="2100" dirty="0"/>
              <a:t>章。</a:t>
            </a:r>
          </a:p>
          <a:p>
            <a:pPr eaLnBrk="1" hangingPunct="1"/>
            <a:r>
              <a:rPr lang="zh-TW" altLang="en-US" sz="2100" dirty="0"/>
              <a:t>書名：猶太人以卷首第一個字「</a:t>
            </a:r>
            <a:r>
              <a:rPr lang="zh-TW" altLang="en-US" sz="2100" b="1" dirty="0">
                <a:solidFill>
                  <a:srgbClr val="7030A0"/>
                </a:solidFill>
              </a:rPr>
              <a:t>祂呼叫</a:t>
            </a:r>
            <a:r>
              <a:rPr lang="zh-TW" altLang="en-US" sz="2100" dirty="0"/>
              <a:t>」來命名；希臘文的七十士譯本則按書的內容稱它為「</a:t>
            </a:r>
            <a:r>
              <a:rPr lang="zh-TW" altLang="en-US" sz="2100" b="1" dirty="0">
                <a:solidFill>
                  <a:srgbClr val="7030A0"/>
                </a:solidFill>
              </a:rPr>
              <a:t>利未記</a:t>
            </a:r>
            <a:r>
              <a:rPr lang="zh-TW" altLang="en-US" sz="2100" dirty="0"/>
              <a:t>」，其後的各譯都跟隨此譯名為本書名。 </a:t>
            </a:r>
          </a:p>
          <a:p>
            <a:pPr eaLnBrk="1" hangingPunct="1"/>
            <a:r>
              <a:rPr lang="en-US" altLang="zh-TW" sz="3600" b="1" dirty="0">
                <a:solidFill>
                  <a:srgbClr val="0070C0"/>
                </a:solidFill>
              </a:rPr>
              <a:t>1:1- 10:20     </a:t>
            </a:r>
            <a:r>
              <a:rPr lang="zh-TW" altLang="en-US" sz="3600" b="1" dirty="0">
                <a:solidFill>
                  <a:srgbClr val="0070C0"/>
                </a:solidFill>
              </a:rPr>
              <a:t>獻祭律例與立亞倫和</a:t>
            </a:r>
            <a:r>
              <a:rPr lang="zh-TW" altLang="en-US" sz="3600" b="1" dirty="0" smtClean="0">
                <a:solidFill>
                  <a:srgbClr val="0070C0"/>
                </a:solidFill>
              </a:rPr>
              <a:t>子</a:t>
            </a:r>
            <a:endParaRPr lang="en-US" altLang="zh-TW" sz="3600" b="1" dirty="0" smtClean="0">
              <a:solidFill>
                <a:srgbClr val="0070C0"/>
              </a:solidFill>
            </a:endParaRPr>
          </a:p>
          <a:p>
            <a:pPr marL="0" indent="0" eaLnBrk="1" hangingPunct="1">
              <a:buNone/>
            </a:pPr>
            <a:r>
              <a:rPr lang="en-US" altLang="zh-TW" sz="3600" b="1" dirty="0" smtClean="0">
                <a:solidFill>
                  <a:srgbClr val="0070C0"/>
                </a:solidFill>
              </a:rPr>
              <a:t>                         </a:t>
            </a:r>
            <a:r>
              <a:rPr lang="zh-TW" altLang="en-US" sz="3600" b="1" dirty="0" smtClean="0">
                <a:solidFill>
                  <a:srgbClr val="0070C0"/>
                </a:solidFill>
              </a:rPr>
              <a:t>為</a:t>
            </a:r>
            <a:r>
              <a:rPr lang="zh-TW" altLang="en-US" sz="3600" b="1" dirty="0">
                <a:solidFill>
                  <a:srgbClr val="0070C0"/>
                </a:solidFill>
              </a:rPr>
              <a:t>祭司</a:t>
            </a:r>
          </a:p>
          <a:p>
            <a:pPr eaLnBrk="1" hangingPunct="1">
              <a:buFontTx/>
              <a:buNone/>
            </a:pPr>
            <a:r>
              <a:rPr lang="zh-TW" altLang="en-US" sz="3600" b="1" dirty="0">
                <a:solidFill>
                  <a:srgbClr val="0070C0"/>
                </a:solidFill>
              </a:rPr>
              <a:t>	</a:t>
            </a:r>
            <a:r>
              <a:rPr lang="en-US" altLang="zh-TW" sz="3600" b="1" dirty="0">
                <a:solidFill>
                  <a:srgbClr val="0070C0"/>
                </a:solidFill>
              </a:rPr>
              <a:t>11:1- 16:34   </a:t>
            </a:r>
            <a:r>
              <a:rPr lang="zh-TW" altLang="en-US" sz="3600" b="1" dirty="0">
                <a:solidFill>
                  <a:srgbClr val="0070C0"/>
                </a:solidFill>
              </a:rPr>
              <a:t>潔淨與不潔淨的條例</a:t>
            </a:r>
          </a:p>
          <a:p>
            <a:pPr eaLnBrk="1" hangingPunct="1">
              <a:buFontTx/>
              <a:buNone/>
            </a:pPr>
            <a:r>
              <a:rPr lang="zh-TW" altLang="en-US" sz="3600" b="1" dirty="0"/>
              <a:t>	</a:t>
            </a:r>
            <a:r>
              <a:rPr lang="en-US" altLang="zh-TW" sz="3600" b="1" dirty="0">
                <a:solidFill>
                  <a:srgbClr val="7030A0"/>
                </a:solidFill>
              </a:rPr>
              <a:t>17:1-26:46    </a:t>
            </a:r>
            <a:r>
              <a:rPr lang="zh-TW" altLang="en-US" sz="3600" b="1" dirty="0">
                <a:solidFill>
                  <a:srgbClr val="7030A0"/>
                </a:solidFill>
              </a:rPr>
              <a:t>聖潔法典</a:t>
            </a:r>
          </a:p>
          <a:p>
            <a:pPr eaLnBrk="1" hangingPunct="1">
              <a:buFontTx/>
              <a:buNone/>
            </a:pPr>
            <a:r>
              <a:rPr lang="zh-TW" altLang="en-US" sz="3600" b="1" dirty="0"/>
              <a:t>	</a:t>
            </a:r>
            <a:r>
              <a:rPr lang="en-US" altLang="zh-TW" sz="3600" b="1" dirty="0">
                <a:solidFill>
                  <a:srgbClr val="0070C0"/>
                </a:solidFill>
              </a:rPr>
              <a:t>27:1-34  	 </a:t>
            </a:r>
            <a:r>
              <a:rPr lang="zh-TW" altLang="en-US" sz="3600" b="1" dirty="0" smtClean="0">
                <a:solidFill>
                  <a:srgbClr val="0070C0"/>
                </a:solidFill>
              </a:rPr>
              <a:t>許願 </a:t>
            </a:r>
            <a:r>
              <a:rPr lang="zh-TW" altLang="en-US" sz="3600" b="1" dirty="0">
                <a:solidFill>
                  <a:srgbClr val="0070C0"/>
                </a:solidFill>
              </a:rPr>
              <a:t>與十一奉獻</a:t>
            </a:r>
          </a:p>
          <a:p>
            <a:pPr eaLnBrk="1" hangingPunct="1"/>
            <a:r>
              <a:rPr lang="zh-TW" altLang="en-US" sz="2100" dirty="0"/>
              <a:t>思想：</a:t>
            </a:r>
            <a:r>
              <a:rPr lang="zh-TW" altLang="en-US" sz="2100" dirty="0">
                <a:solidFill>
                  <a:srgbClr val="FF3300"/>
                </a:solidFill>
              </a:rPr>
              <a:t>聖潔的意涵與生活實踐？</a:t>
            </a:r>
          </a:p>
        </p:txBody>
      </p:sp>
    </p:spTree>
    <p:extLst>
      <p:ext uri="{BB962C8B-B14F-4D97-AF65-F5344CB8AC3E}">
        <p14:creationId xmlns:p14="http://schemas.microsoft.com/office/powerpoint/2010/main" xmlns="" val="2898840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94235" y="347731"/>
            <a:ext cx="6172200" cy="1017430"/>
          </a:xfrm>
        </p:spPr>
        <p:txBody>
          <a:bodyPr>
            <a:normAutofit fontScale="90000"/>
          </a:bodyPr>
          <a:lstStyle/>
          <a:p>
            <a:r>
              <a:rPr lang="zh-TW" altLang="en-US" sz="4000" b="1" dirty="0" smtClean="0">
                <a:solidFill>
                  <a:schemeClr val="accent6">
                    <a:lumMod val="50000"/>
                  </a:schemeClr>
                </a:solidFill>
              </a:rPr>
              <a:t>利未記經文大綱</a:t>
            </a:r>
            <a:r>
              <a:rPr lang="en-US" altLang="zh-TW" sz="4000" b="1" dirty="0" smtClean="0">
                <a:solidFill>
                  <a:schemeClr val="accent6">
                    <a:lumMod val="50000"/>
                  </a:schemeClr>
                </a:solidFill>
              </a:rPr>
              <a:t/>
            </a:r>
            <a:br>
              <a:rPr lang="en-US" altLang="zh-TW" sz="4000" b="1" dirty="0" smtClean="0">
                <a:solidFill>
                  <a:schemeClr val="accent6">
                    <a:lumMod val="50000"/>
                  </a:schemeClr>
                </a:solidFill>
              </a:rPr>
            </a:br>
            <a:r>
              <a:rPr lang="zh-TW" altLang="en-US" sz="2700" b="1" dirty="0">
                <a:solidFill>
                  <a:schemeClr val="bg2">
                    <a:lumMod val="10000"/>
                  </a:schemeClr>
                </a:solidFill>
              </a:rPr>
              <a:t>洪同勉。</a:t>
            </a:r>
            <a:r>
              <a:rPr lang="en-US" altLang="zh-TW" sz="2700" b="1" dirty="0">
                <a:solidFill>
                  <a:schemeClr val="bg2">
                    <a:lumMod val="10000"/>
                  </a:schemeClr>
                </a:solidFill>
              </a:rPr>
              <a:t>《</a:t>
            </a:r>
            <a:r>
              <a:rPr lang="zh-TW" altLang="en-US" sz="2700" b="1" dirty="0">
                <a:solidFill>
                  <a:schemeClr val="bg2">
                    <a:lumMod val="10000"/>
                  </a:schemeClr>
                </a:solidFill>
              </a:rPr>
              <a:t>利未記</a:t>
            </a:r>
            <a:r>
              <a:rPr lang="en-US" altLang="zh-TW" sz="2700" b="1" dirty="0">
                <a:solidFill>
                  <a:schemeClr val="bg2">
                    <a:lumMod val="10000"/>
                  </a:schemeClr>
                </a:solidFill>
              </a:rPr>
              <a:t>》</a:t>
            </a:r>
            <a:r>
              <a:rPr lang="zh-TW" altLang="en-US" sz="2700" b="1" dirty="0">
                <a:solidFill>
                  <a:schemeClr val="bg2">
                    <a:lumMod val="10000"/>
                  </a:schemeClr>
                </a:solidFill>
              </a:rPr>
              <a:t>卷上與卷下</a:t>
            </a:r>
            <a:r>
              <a:rPr lang="zh-TW" altLang="en-US" sz="2700" b="1" dirty="0" smtClean="0">
                <a:solidFill>
                  <a:schemeClr val="bg2">
                    <a:lumMod val="10000"/>
                  </a:schemeClr>
                </a:solidFill>
              </a:rPr>
              <a:t>。</a:t>
            </a:r>
            <a:r>
              <a:rPr lang="zh-TW" altLang="en-US" sz="2700" b="1" dirty="0" smtClean="0">
                <a:solidFill>
                  <a:schemeClr val="accent6">
                    <a:lumMod val="50000"/>
                  </a:schemeClr>
                </a:solidFill>
              </a:rPr>
              <a:t> </a:t>
            </a:r>
          </a:p>
        </p:txBody>
      </p:sp>
      <p:sp>
        <p:nvSpPr>
          <p:cNvPr id="14339" name="Rectangle 3"/>
          <p:cNvSpPr>
            <a:spLocks noGrp="1" noChangeArrowheads="1"/>
          </p:cNvSpPr>
          <p:nvPr>
            <p:ph idx="1"/>
          </p:nvPr>
        </p:nvSpPr>
        <p:spPr>
          <a:xfrm>
            <a:off x="721217" y="1635617"/>
            <a:ext cx="7830355" cy="5048518"/>
          </a:xfrm>
        </p:spPr>
        <p:txBody>
          <a:bodyPr>
            <a:normAutofit/>
          </a:bodyPr>
          <a:lstStyle/>
          <a:p>
            <a:pPr eaLnBrk="1" hangingPunct="1">
              <a:lnSpc>
                <a:spcPct val="80000"/>
              </a:lnSpc>
              <a:buFontTx/>
              <a:buNone/>
            </a:pPr>
            <a:r>
              <a:rPr lang="zh-TW" altLang="en-US" sz="1800" dirty="0"/>
              <a:t>	</a:t>
            </a:r>
            <a:r>
              <a:rPr lang="en-US" altLang="zh-TW" sz="3600" b="1" dirty="0">
                <a:solidFill>
                  <a:srgbClr val="7030A0"/>
                </a:solidFill>
              </a:rPr>
              <a:t>1:1~7:38</a:t>
            </a:r>
            <a:r>
              <a:rPr lang="zh-TW" altLang="en-US" sz="3600" b="1" dirty="0">
                <a:solidFill>
                  <a:srgbClr val="7030A0"/>
                </a:solidFill>
              </a:rPr>
              <a:t>獻祭的指示</a:t>
            </a:r>
          </a:p>
          <a:p>
            <a:pPr eaLnBrk="1" hangingPunct="1">
              <a:lnSpc>
                <a:spcPct val="80000"/>
              </a:lnSpc>
              <a:buFontTx/>
              <a:buNone/>
            </a:pPr>
            <a:r>
              <a:rPr lang="zh-TW" altLang="en-US" sz="3600" b="1" dirty="0"/>
              <a:t>		</a:t>
            </a:r>
            <a:r>
              <a:rPr lang="en-US" altLang="zh-TW" sz="3600" b="1" dirty="0">
                <a:solidFill>
                  <a:srgbClr val="0000FF"/>
                </a:solidFill>
              </a:rPr>
              <a:t>8:1~10:20</a:t>
            </a:r>
            <a:r>
              <a:rPr lang="zh-TW" altLang="en-US" sz="3600" b="1" dirty="0">
                <a:solidFill>
                  <a:srgbClr val="0000FF"/>
                </a:solidFill>
              </a:rPr>
              <a:t>祭司制度的設立</a:t>
            </a:r>
          </a:p>
          <a:p>
            <a:pPr eaLnBrk="1" hangingPunct="1">
              <a:lnSpc>
                <a:spcPct val="80000"/>
              </a:lnSpc>
              <a:buFontTx/>
              <a:buNone/>
            </a:pPr>
            <a:r>
              <a:rPr lang="zh-TW" altLang="en-US" sz="3600" b="1" dirty="0"/>
              <a:t>		</a:t>
            </a:r>
            <a:r>
              <a:rPr lang="en-US" altLang="zh-TW" sz="3600" b="1" dirty="0"/>
              <a:t>	</a:t>
            </a:r>
            <a:r>
              <a:rPr lang="en-US" altLang="zh-TW" sz="3600" b="1" dirty="0">
                <a:solidFill>
                  <a:srgbClr val="00B050"/>
                </a:solidFill>
              </a:rPr>
              <a:t>11:1~15:33 </a:t>
            </a:r>
            <a:r>
              <a:rPr lang="zh-TW" altLang="en-US" sz="3600" b="1" dirty="0" smtClean="0">
                <a:solidFill>
                  <a:srgbClr val="00B050"/>
                </a:solidFill>
              </a:rPr>
              <a:t>生活潔淨</a:t>
            </a:r>
            <a:r>
              <a:rPr lang="zh-TW" altLang="en-US" sz="3600" b="1" dirty="0">
                <a:solidFill>
                  <a:srgbClr val="00B050"/>
                </a:solidFill>
              </a:rPr>
              <a:t>的指示</a:t>
            </a:r>
          </a:p>
          <a:p>
            <a:pPr lvl="1" eaLnBrk="1" hangingPunct="1">
              <a:lnSpc>
                <a:spcPct val="80000"/>
              </a:lnSpc>
              <a:buFontTx/>
              <a:buNone/>
            </a:pPr>
            <a:r>
              <a:rPr lang="zh-TW" altLang="en-US" sz="3600" b="1" dirty="0"/>
              <a:t>		</a:t>
            </a:r>
            <a:r>
              <a:rPr lang="en-US" altLang="zh-TW" sz="3600" b="1" dirty="0"/>
              <a:t>		</a:t>
            </a:r>
            <a:r>
              <a:rPr lang="en-US" altLang="zh-TW" sz="3600" b="1" dirty="0">
                <a:solidFill>
                  <a:srgbClr val="C00000"/>
                </a:solidFill>
              </a:rPr>
              <a:t>16:1-34</a:t>
            </a:r>
            <a:r>
              <a:rPr lang="zh-TW" altLang="en-US" sz="3600" b="1" dirty="0">
                <a:solidFill>
                  <a:srgbClr val="C00000"/>
                </a:solidFill>
              </a:rPr>
              <a:t>贖罪日</a:t>
            </a:r>
          </a:p>
          <a:p>
            <a:pPr eaLnBrk="1" hangingPunct="1">
              <a:lnSpc>
                <a:spcPct val="80000"/>
              </a:lnSpc>
              <a:buFontTx/>
              <a:buNone/>
            </a:pPr>
            <a:r>
              <a:rPr lang="zh-TW" altLang="en-US" sz="3600" b="1" dirty="0"/>
              <a:t>		 </a:t>
            </a:r>
            <a:r>
              <a:rPr lang="en-US" altLang="zh-TW" sz="3600" b="1" dirty="0"/>
              <a:t>	</a:t>
            </a:r>
            <a:r>
              <a:rPr lang="en-US" altLang="zh-TW" sz="3600" b="1" dirty="0">
                <a:solidFill>
                  <a:srgbClr val="00B050"/>
                </a:solidFill>
              </a:rPr>
              <a:t>17:1~20:27 </a:t>
            </a:r>
            <a:r>
              <a:rPr lang="zh-TW" altLang="en-US" sz="3600" b="1" dirty="0" smtClean="0">
                <a:solidFill>
                  <a:srgbClr val="00B050"/>
                </a:solidFill>
              </a:rPr>
              <a:t>社會聖潔的指引</a:t>
            </a:r>
            <a:endParaRPr lang="zh-TW" altLang="en-US" sz="3600" b="1" dirty="0">
              <a:solidFill>
                <a:srgbClr val="00B050"/>
              </a:solidFill>
            </a:endParaRPr>
          </a:p>
          <a:p>
            <a:pPr eaLnBrk="1" hangingPunct="1">
              <a:lnSpc>
                <a:spcPct val="80000"/>
              </a:lnSpc>
              <a:buFontTx/>
              <a:buNone/>
            </a:pPr>
            <a:r>
              <a:rPr lang="zh-TW" altLang="en-US" sz="3600" b="1" dirty="0"/>
              <a:t>		</a:t>
            </a:r>
            <a:r>
              <a:rPr lang="zh-TW" altLang="en-US" sz="3600" b="1" dirty="0">
                <a:solidFill>
                  <a:srgbClr val="0000FF"/>
                </a:solidFill>
              </a:rPr>
              <a:t> </a:t>
            </a:r>
            <a:r>
              <a:rPr lang="en-US" altLang="zh-TW" sz="3600" b="1" dirty="0">
                <a:solidFill>
                  <a:srgbClr val="0000FF"/>
                </a:solidFill>
              </a:rPr>
              <a:t>21:1~22:33</a:t>
            </a:r>
            <a:r>
              <a:rPr lang="zh-TW" altLang="en-US" sz="3600" b="1" dirty="0">
                <a:solidFill>
                  <a:srgbClr val="0000FF"/>
                </a:solidFill>
              </a:rPr>
              <a:t>祭司職責及獻祭指示</a:t>
            </a:r>
          </a:p>
          <a:p>
            <a:pPr eaLnBrk="1" hangingPunct="1">
              <a:lnSpc>
                <a:spcPct val="80000"/>
              </a:lnSpc>
              <a:buFontTx/>
              <a:buNone/>
            </a:pPr>
            <a:r>
              <a:rPr lang="zh-TW" altLang="en-US" sz="3600" b="1" dirty="0"/>
              <a:t>	</a:t>
            </a:r>
            <a:r>
              <a:rPr lang="en-US" altLang="zh-TW" sz="3600" b="1" dirty="0">
                <a:solidFill>
                  <a:srgbClr val="7030A0"/>
                </a:solidFill>
              </a:rPr>
              <a:t>23:1~25:55 </a:t>
            </a:r>
            <a:r>
              <a:rPr lang="zh-TW" altLang="en-US" sz="3600" b="1" dirty="0">
                <a:solidFill>
                  <a:srgbClr val="7030A0"/>
                </a:solidFill>
              </a:rPr>
              <a:t>聖曆之指示</a:t>
            </a:r>
          </a:p>
          <a:p>
            <a:pPr eaLnBrk="1" hangingPunct="1">
              <a:lnSpc>
                <a:spcPct val="80000"/>
              </a:lnSpc>
              <a:buFontTx/>
              <a:buNone/>
            </a:pPr>
            <a:r>
              <a:rPr lang="zh-TW" altLang="en-US" sz="3600" b="1" dirty="0"/>
              <a:t>	</a:t>
            </a:r>
            <a:r>
              <a:rPr lang="en-US" altLang="zh-TW" sz="3600" b="1" dirty="0"/>
              <a:t>26:1-46</a:t>
            </a:r>
            <a:r>
              <a:rPr lang="zh-TW" altLang="en-US" sz="3600" b="1" dirty="0"/>
              <a:t>祝福與咒詛</a:t>
            </a:r>
          </a:p>
          <a:p>
            <a:pPr eaLnBrk="1" hangingPunct="1">
              <a:lnSpc>
                <a:spcPct val="80000"/>
              </a:lnSpc>
              <a:buFontTx/>
              <a:buNone/>
            </a:pPr>
            <a:r>
              <a:rPr lang="zh-TW" altLang="en-US" sz="3600" b="1" dirty="0"/>
              <a:t>	</a:t>
            </a:r>
            <a:r>
              <a:rPr lang="en-US" altLang="zh-TW" sz="3600" b="1" dirty="0"/>
              <a:t>27:1-34</a:t>
            </a:r>
            <a:r>
              <a:rPr lang="zh-TW" altLang="en-US" sz="3600" b="1" dirty="0"/>
              <a:t>歸聖的估價與贖價</a:t>
            </a:r>
          </a:p>
        </p:txBody>
      </p:sp>
    </p:spTree>
    <p:extLst>
      <p:ext uri="{BB962C8B-B14F-4D97-AF65-F5344CB8AC3E}">
        <p14:creationId xmlns:p14="http://schemas.microsoft.com/office/powerpoint/2010/main" xmlns="" val="1374954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94235" y="399246"/>
            <a:ext cx="6172200" cy="940158"/>
          </a:xfrm>
        </p:spPr>
        <p:txBody>
          <a:bodyPr>
            <a:normAutofit/>
          </a:bodyPr>
          <a:lstStyle/>
          <a:p>
            <a:pPr eaLnBrk="1" hangingPunct="1"/>
            <a:r>
              <a:rPr lang="zh-TW" altLang="en-US" sz="4400" b="1" dirty="0" smtClean="0">
                <a:solidFill>
                  <a:schemeClr val="accent6">
                    <a:lumMod val="50000"/>
                  </a:schemeClr>
                </a:solidFill>
              </a:rPr>
              <a:t>利未記的總主題</a:t>
            </a:r>
          </a:p>
        </p:txBody>
      </p:sp>
      <p:sp>
        <p:nvSpPr>
          <p:cNvPr id="19459" name="Rectangle 3"/>
          <p:cNvSpPr>
            <a:spLocks noGrp="1" noChangeArrowheads="1"/>
          </p:cNvSpPr>
          <p:nvPr>
            <p:ph idx="1"/>
          </p:nvPr>
        </p:nvSpPr>
        <p:spPr>
          <a:xfrm>
            <a:off x="901521" y="2189407"/>
            <a:ext cx="7250805" cy="4456092"/>
          </a:xfrm>
        </p:spPr>
        <p:txBody>
          <a:bodyPr rtlCol="0">
            <a:normAutofit/>
          </a:bodyPr>
          <a:lstStyle/>
          <a:p>
            <a:pPr marL="0" indent="0" algn="ctr">
              <a:lnSpc>
                <a:spcPct val="80000"/>
              </a:lnSpc>
              <a:buNone/>
              <a:defRPr/>
            </a:pPr>
            <a:r>
              <a:rPr lang="zh-TW" altLang="en-US" sz="8800" b="1" dirty="0">
                <a:solidFill>
                  <a:srgbClr val="7030A0"/>
                </a:solidFill>
              </a:rPr>
              <a:t>聖潔</a:t>
            </a:r>
            <a:endParaRPr lang="en-US" altLang="zh-TW" sz="8800" b="1" dirty="0">
              <a:solidFill>
                <a:srgbClr val="7030A0"/>
              </a:solidFill>
            </a:endParaRPr>
          </a:p>
          <a:p>
            <a:pPr marL="0" indent="0" algn="ctr">
              <a:lnSpc>
                <a:spcPct val="80000"/>
              </a:lnSpc>
              <a:buNone/>
              <a:defRPr/>
            </a:pPr>
            <a:endParaRPr lang="en-US" altLang="zh-TW" dirty="0" smtClean="0">
              <a:solidFill>
                <a:srgbClr val="7030A0"/>
              </a:solidFill>
              <a:latin typeface="標楷體" pitchFamily="65" charset="-120"/>
              <a:ea typeface="標楷體" pitchFamily="65" charset="-120"/>
            </a:endParaRPr>
          </a:p>
          <a:p>
            <a:pPr marL="0" indent="0" algn="ctr">
              <a:lnSpc>
                <a:spcPct val="80000"/>
              </a:lnSpc>
              <a:buNone/>
              <a:defRPr/>
            </a:pPr>
            <a:endParaRPr lang="en-US" altLang="zh-TW" dirty="0" smtClean="0">
              <a:solidFill>
                <a:srgbClr val="7030A0"/>
              </a:solidFill>
              <a:latin typeface="標楷體" pitchFamily="65" charset="-120"/>
              <a:ea typeface="標楷體" pitchFamily="65" charset="-120"/>
            </a:endParaRPr>
          </a:p>
          <a:p>
            <a:pPr marL="0" indent="0" algn="ctr">
              <a:lnSpc>
                <a:spcPct val="80000"/>
              </a:lnSpc>
              <a:buNone/>
              <a:defRPr/>
            </a:pPr>
            <a:endParaRPr lang="en-US" altLang="zh-TW" dirty="0" smtClean="0">
              <a:solidFill>
                <a:srgbClr val="7030A0"/>
              </a:solidFill>
              <a:latin typeface="標楷體" pitchFamily="65" charset="-120"/>
              <a:ea typeface="標楷體" pitchFamily="65" charset="-120"/>
            </a:endParaRPr>
          </a:p>
          <a:p>
            <a:pPr marL="0" indent="0" algn="ctr">
              <a:lnSpc>
                <a:spcPct val="80000"/>
              </a:lnSpc>
              <a:buNone/>
              <a:defRPr/>
            </a:pPr>
            <a:r>
              <a:rPr lang="zh-TW" altLang="zh-TW" sz="4000" dirty="0">
                <a:solidFill>
                  <a:srgbClr val="C00000"/>
                </a:solidFill>
                <a:latin typeface="標楷體" pitchFamily="65" charset="-120"/>
                <a:ea typeface="標楷體" pitchFamily="65" charset="-120"/>
              </a:rPr>
              <a:t>恁著做聖，</a:t>
            </a:r>
            <a:endParaRPr lang="en-US" altLang="zh-TW" sz="4000" dirty="0">
              <a:solidFill>
                <a:srgbClr val="C00000"/>
              </a:solidFill>
              <a:latin typeface="標楷體" pitchFamily="65" charset="-120"/>
              <a:ea typeface="標楷體" pitchFamily="65" charset="-120"/>
            </a:endParaRPr>
          </a:p>
          <a:p>
            <a:pPr marL="0" indent="0" algn="ctr">
              <a:lnSpc>
                <a:spcPct val="80000"/>
              </a:lnSpc>
              <a:buNone/>
              <a:defRPr/>
            </a:pPr>
            <a:r>
              <a:rPr lang="zh-TW" altLang="zh-TW" sz="4000" dirty="0">
                <a:solidFill>
                  <a:srgbClr val="C00000"/>
                </a:solidFill>
                <a:latin typeface="標楷體" pitchFamily="65" charset="-120"/>
                <a:ea typeface="標楷體" pitchFamily="65" charset="-120"/>
              </a:rPr>
              <a:t>因為我耶和華─恁的上帝是聖。</a:t>
            </a:r>
            <a:r>
              <a:rPr lang="zh-TW" altLang="en-US" sz="4000" dirty="0">
                <a:solidFill>
                  <a:schemeClr val="accent4">
                    <a:lumMod val="50000"/>
                  </a:schemeClr>
                </a:solidFill>
              </a:rPr>
              <a:t>（</a:t>
            </a:r>
            <a:r>
              <a:rPr lang="en-US" altLang="zh-TW" sz="4000" dirty="0">
                <a:solidFill>
                  <a:schemeClr val="accent4">
                    <a:lumMod val="50000"/>
                  </a:schemeClr>
                </a:solidFill>
              </a:rPr>
              <a:t>11:44-45; 19:2; 20:26; 21:8 </a:t>
            </a:r>
            <a:r>
              <a:rPr lang="zh-TW" altLang="en-US" sz="4000" dirty="0">
                <a:solidFill>
                  <a:schemeClr val="accent4">
                    <a:lumMod val="50000"/>
                  </a:schemeClr>
                </a:solidFill>
              </a:rPr>
              <a:t>）</a:t>
            </a:r>
          </a:p>
        </p:txBody>
      </p:sp>
    </p:spTree>
    <p:extLst>
      <p:ext uri="{BB962C8B-B14F-4D97-AF65-F5344CB8AC3E}">
        <p14:creationId xmlns:p14="http://schemas.microsoft.com/office/powerpoint/2010/main" xmlns="" val="904226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489398"/>
            <a:ext cx="6172200" cy="940158"/>
          </a:xfrm>
        </p:spPr>
        <p:txBody>
          <a:bodyPr>
            <a:normAutofit/>
          </a:bodyPr>
          <a:lstStyle/>
          <a:p>
            <a:pPr eaLnBrk="1" hangingPunct="1">
              <a:defRPr/>
            </a:pPr>
            <a:r>
              <a:rPr lang="zh-TW" altLang="en-US" sz="4000" b="1" dirty="0">
                <a:solidFill>
                  <a:schemeClr val="accent6">
                    <a:lumMod val="50000"/>
                  </a:schemeClr>
                </a:solidFill>
              </a:rPr>
              <a:t>獻祭的指示</a:t>
            </a:r>
            <a:r>
              <a:rPr lang="en-US" altLang="zh-TW" sz="4000" b="1" dirty="0">
                <a:solidFill>
                  <a:schemeClr val="accent6">
                    <a:lumMod val="50000"/>
                  </a:schemeClr>
                </a:solidFill>
              </a:rPr>
              <a:t>(1:1-6:7)</a:t>
            </a:r>
            <a:endParaRPr lang="zh-TW" altLang="en-US" sz="4000" b="1" dirty="0">
              <a:solidFill>
                <a:schemeClr val="accent6">
                  <a:lumMod val="50000"/>
                </a:schemeClr>
              </a:solidFill>
            </a:endParaRPr>
          </a:p>
        </p:txBody>
      </p:sp>
      <p:sp>
        <p:nvSpPr>
          <p:cNvPr id="17411" name="Rectangle 3"/>
          <p:cNvSpPr>
            <a:spLocks noGrp="1" noChangeArrowheads="1"/>
          </p:cNvSpPr>
          <p:nvPr>
            <p:ph idx="1"/>
          </p:nvPr>
        </p:nvSpPr>
        <p:spPr>
          <a:xfrm>
            <a:off x="1300766" y="2086377"/>
            <a:ext cx="6722772" cy="4494727"/>
          </a:xfrm>
        </p:spPr>
        <p:txBody>
          <a:bodyPr>
            <a:normAutofit/>
          </a:bodyPr>
          <a:lstStyle/>
          <a:p>
            <a:pPr eaLnBrk="1" hangingPunct="1"/>
            <a:r>
              <a:rPr lang="en-US" altLang="zh-TW" sz="4000" b="1" dirty="0"/>
              <a:t>1).</a:t>
            </a:r>
            <a:r>
              <a:rPr lang="zh-TW" altLang="en-US" sz="4000" b="1" dirty="0">
                <a:solidFill>
                  <a:srgbClr val="002060"/>
                </a:solidFill>
              </a:rPr>
              <a:t>獻燔祭之例：</a:t>
            </a:r>
            <a:r>
              <a:rPr lang="en-US" altLang="zh-TW" sz="4000" b="1" dirty="0">
                <a:solidFill>
                  <a:srgbClr val="002060"/>
                </a:solidFill>
              </a:rPr>
              <a:t>1:1-17</a:t>
            </a:r>
          </a:p>
          <a:p>
            <a:pPr eaLnBrk="1" hangingPunct="1"/>
            <a:r>
              <a:rPr lang="en-US" altLang="zh-TW" sz="4000" b="1" dirty="0">
                <a:solidFill>
                  <a:srgbClr val="002060"/>
                </a:solidFill>
              </a:rPr>
              <a:t>2).</a:t>
            </a:r>
            <a:r>
              <a:rPr lang="zh-TW" altLang="en-US" sz="4000" b="1" dirty="0">
                <a:solidFill>
                  <a:srgbClr val="002060"/>
                </a:solidFill>
              </a:rPr>
              <a:t>獻素祭之例：</a:t>
            </a:r>
            <a:r>
              <a:rPr lang="en-US" altLang="zh-TW" sz="4000" b="1" dirty="0">
                <a:solidFill>
                  <a:srgbClr val="002060"/>
                </a:solidFill>
              </a:rPr>
              <a:t>2:1-16</a:t>
            </a:r>
          </a:p>
          <a:p>
            <a:pPr eaLnBrk="1" hangingPunct="1"/>
            <a:r>
              <a:rPr lang="en-US" altLang="zh-TW" sz="4000" b="1" dirty="0">
                <a:solidFill>
                  <a:srgbClr val="002060"/>
                </a:solidFill>
              </a:rPr>
              <a:t>3).</a:t>
            </a:r>
            <a:r>
              <a:rPr lang="zh-TW" altLang="en-US" sz="4000" b="1" dirty="0">
                <a:solidFill>
                  <a:srgbClr val="002060"/>
                </a:solidFill>
              </a:rPr>
              <a:t>獻平安祭之例：</a:t>
            </a:r>
            <a:r>
              <a:rPr lang="en-US" altLang="zh-TW" sz="4000" b="1" dirty="0">
                <a:solidFill>
                  <a:srgbClr val="002060"/>
                </a:solidFill>
              </a:rPr>
              <a:t>3:1-17</a:t>
            </a:r>
          </a:p>
          <a:p>
            <a:pPr eaLnBrk="1" hangingPunct="1"/>
            <a:r>
              <a:rPr lang="en-US" altLang="zh-TW" sz="4000" b="1" dirty="0">
                <a:solidFill>
                  <a:srgbClr val="002060"/>
                </a:solidFill>
              </a:rPr>
              <a:t>4).</a:t>
            </a:r>
            <a:r>
              <a:rPr lang="zh-TW" altLang="en-US" sz="4000" b="1" dirty="0">
                <a:solidFill>
                  <a:srgbClr val="002060"/>
                </a:solidFill>
              </a:rPr>
              <a:t>獻贖罪祭之例：</a:t>
            </a:r>
            <a:r>
              <a:rPr lang="en-US" altLang="zh-TW" sz="4000" b="1" dirty="0">
                <a:solidFill>
                  <a:srgbClr val="002060"/>
                </a:solidFill>
              </a:rPr>
              <a:t>4:1-35</a:t>
            </a:r>
          </a:p>
          <a:p>
            <a:pPr eaLnBrk="1" hangingPunct="1"/>
            <a:r>
              <a:rPr lang="en-US" altLang="zh-TW" sz="4000" b="1" dirty="0">
                <a:solidFill>
                  <a:srgbClr val="002060"/>
                </a:solidFill>
              </a:rPr>
              <a:t>5).</a:t>
            </a:r>
            <a:r>
              <a:rPr lang="zh-TW" altLang="en-US" sz="4000" b="1" dirty="0">
                <a:solidFill>
                  <a:srgbClr val="002060"/>
                </a:solidFill>
              </a:rPr>
              <a:t>獻贖愆祭之例：</a:t>
            </a:r>
            <a:r>
              <a:rPr lang="en-US" altLang="zh-TW" sz="4000" b="1" dirty="0">
                <a:solidFill>
                  <a:srgbClr val="002060"/>
                </a:solidFill>
              </a:rPr>
              <a:t>5:1-6:7 </a:t>
            </a:r>
          </a:p>
        </p:txBody>
      </p:sp>
    </p:spTree>
    <p:extLst>
      <p:ext uri="{BB962C8B-B14F-4D97-AF65-F5344CB8AC3E}">
        <p14:creationId xmlns:p14="http://schemas.microsoft.com/office/powerpoint/2010/main" xmlns="" val="4284624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en-US" altLang="zh-TW" sz="3000" dirty="0"/>
              <a:t> </a:t>
            </a:r>
            <a:r>
              <a:rPr lang="zh-TW" altLang="en-US" sz="4000" b="1" dirty="0">
                <a:solidFill>
                  <a:schemeClr val="accent6">
                    <a:lumMod val="50000"/>
                  </a:schemeClr>
                </a:solidFill>
              </a:rPr>
              <a:t>獻贖罪祭之例</a:t>
            </a:r>
            <a:endParaRPr lang="zh-TW" altLang="en-US" sz="4000" dirty="0">
              <a:solidFill>
                <a:schemeClr val="accent6">
                  <a:lumMod val="50000"/>
                </a:schemeClr>
              </a:solidFill>
            </a:endParaRPr>
          </a:p>
        </p:txBody>
      </p:sp>
      <p:sp>
        <p:nvSpPr>
          <p:cNvPr id="15363" name="Rectangle 3"/>
          <p:cNvSpPr>
            <a:spLocks noGrp="1" noChangeArrowheads="1"/>
          </p:cNvSpPr>
          <p:nvPr>
            <p:ph idx="1"/>
          </p:nvPr>
        </p:nvSpPr>
        <p:spPr>
          <a:xfrm>
            <a:off x="1506827" y="1867437"/>
            <a:ext cx="6619741" cy="4520484"/>
          </a:xfrm>
        </p:spPr>
        <p:txBody>
          <a:bodyPr>
            <a:normAutofit/>
          </a:bodyPr>
          <a:lstStyle/>
          <a:p>
            <a:pPr eaLnBrk="1" hangingPunct="1">
              <a:defRPr/>
            </a:pPr>
            <a:r>
              <a:rPr lang="en-US" altLang="zh-TW" sz="4000" b="1" dirty="0">
                <a:solidFill>
                  <a:srgbClr val="7030A0"/>
                </a:solidFill>
              </a:rPr>
              <a:t>4:3-12   </a:t>
            </a:r>
            <a:r>
              <a:rPr lang="zh-TW" altLang="en-US" sz="4000" b="1" dirty="0">
                <a:solidFill>
                  <a:srgbClr val="C00000"/>
                </a:solidFill>
              </a:rPr>
              <a:t>祭司</a:t>
            </a:r>
            <a:r>
              <a:rPr lang="zh-TW" altLang="en-US" sz="4000" b="1" dirty="0">
                <a:solidFill>
                  <a:srgbClr val="7030A0"/>
                </a:solidFill>
              </a:rPr>
              <a:t>用公牛子</a:t>
            </a:r>
          </a:p>
          <a:p>
            <a:pPr eaLnBrk="1" hangingPunct="1">
              <a:defRPr/>
            </a:pPr>
            <a:r>
              <a:rPr lang="en-US" altLang="zh-TW" sz="4000" b="1" dirty="0">
                <a:solidFill>
                  <a:srgbClr val="7030A0"/>
                </a:solidFill>
              </a:rPr>
              <a:t>4:13-21 </a:t>
            </a:r>
            <a:r>
              <a:rPr lang="zh-TW" altLang="en-US" sz="4000" b="1" dirty="0">
                <a:solidFill>
                  <a:srgbClr val="C00000"/>
                </a:solidFill>
              </a:rPr>
              <a:t>團體</a:t>
            </a:r>
            <a:r>
              <a:rPr lang="zh-TW" altLang="en-US" sz="4000" b="1" dirty="0">
                <a:solidFill>
                  <a:srgbClr val="7030A0"/>
                </a:solidFill>
              </a:rPr>
              <a:t>用公牛子</a:t>
            </a:r>
          </a:p>
          <a:p>
            <a:pPr eaLnBrk="1" hangingPunct="1">
              <a:defRPr/>
            </a:pPr>
            <a:r>
              <a:rPr lang="en-US" altLang="zh-TW" sz="4000" b="1" dirty="0">
                <a:solidFill>
                  <a:srgbClr val="7030A0"/>
                </a:solidFill>
              </a:rPr>
              <a:t>4:22-26 </a:t>
            </a:r>
            <a:r>
              <a:rPr lang="zh-TW" altLang="en-US" sz="4000" b="1" dirty="0">
                <a:solidFill>
                  <a:srgbClr val="7030A0"/>
                </a:solidFill>
              </a:rPr>
              <a:t>官長用公山羊子</a:t>
            </a:r>
          </a:p>
          <a:p>
            <a:pPr eaLnBrk="1" hangingPunct="1">
              <a:defRPr/>
            </a:pPr>
            <a:r>
              <a:rPr lang="en-US" altLang="zh-TW" sz="4000" b="1" dirty="0">
                <a:solidFill>
                  <a:srgbClr val="7030A0"/>
                </a:solidFill>
              </a:rPr>
              <a:t>4:27-26 </a:t>
            </a:r>
            <a:r>
              <a:rPr lang="zh-TW" altLang="en-US" sz="4000" b="1" dirty="0">
                <a:solidFill>
                  <a:srgbClr val="7030A0"/>
                </a:solidFill>
              </a:rPr>
              <a:t>本地住民用母山羊、</a:t>
            </a:r>
            <a:endParaRPr lang="en-US" altLang="zh-TW" sz="4000" b="1" dirty="0">
              <a:solidFill>
                <a:srgbClr val="7030A0"/>
              </a:solidFill>
            </a:endParaRPr>
          </a:p>
          <a:p>
            <a:pPr marL="0" indent="0">
              <a:buNone/>
              <a:defRPr/>
            </a:pPr>
            <a:r>
              <a:rPr lang="en-US" altLang="zh-TW" sz="4000" b="1" dirty="0">
                <a:solidFill>
                  <a:srgbClr val="7030A0"/>
                </a:solidFill>
              </a:rPr>
              <a:t>                 </a:t>
            </a:r>
            <a:r>
              <a:rPr lang="zh-TW" altLang="en-US" sz="4000" b="1" dirty="0">
                <a:solidFill>
                  <a:srgbClr val="7030A0"/>
                </a:solidFill>
              </a:rPr>
              <a:t>母綿羊子</a:t>
            </a:r>
          </a:p>
        </p:txBody>
      </p:sp>
    </p:spTree>
    <p:extLst>
      <p:ext uri="{BB962C8B-B14F-4D97-AF65-F5344CB8AC3E}">
        <p14:creationId xmlns:p14="http://schemas.microsoft.com/office/powerpoint/2010/main" xmlns="" val="2300971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en-US" altLang="zh-TW" sz="4000" b="1" dirty="0" smtClean="0">
                <a:solidFill>
                  <a:schemeClr val="accent6">
                    <a:lumMod val="50000"/>
                  </a:schemeClr>
                </a:solidFill>
                <a:latin typeface="華康粗黑體(P)" pitchFamily="34" charset="-120"/>
                <a:ea typeface="華康粗黑體(P)" pitchFamily="34" charset="-120"/>
              </a:rPr>
              <a:t>11:1~15:33  </a:t>
            </a:r>
            <a:r>
              <a:rPr lang="zh-TW" altLang="en-US" sz="4000" b="1" dirty="0" smtClean="0">
                <a:solidFill>
                  <a:schemeClr val="accent6">
                    <a:lumMod val="50000"/>
                  </a:schemeClr>
                </a:solidFill>
                <a:latin typeface="華康粗黑體(P)" pitchFamily="34" charset="-120"/>
                <a:ea typeface="華康粗黑體(P)" pitchFamily="34" charset="-120"/>
              </a:rPr>
              <a:t>潔淨</a:t>
            </a:r>
            <a:r>
              <a:rPr lang="zh-TW" altLang="en-US" sz="4000" b="1" dirty="0">
                <a:solidFill>
                  <a:schemeClr val="accent6">
                    <a:lumMod val="50000"/>
                  </a:schemeClr>
                </a:solidFill>
                <a:latin typeface="華康粗黑體(P)" pitchFamily="34" charset="-120"/>
                <a:ea typeface="華康粗黑體(P)" pitchFamily="34" charset="-120"/>
              </a:rPr>
              <a:t>的</a:t>
            </a:r>
            <a:r>
              <a:rPr lang="zh-TW" altLang="en-US" sz="4000" b="1" dirty="0" smtClean="0">
                <a:solidFill>
                  <a:schemeClr val="accent6">
                    <a:lumMod val="50000"/>
                  </a:schemeClr>
                </a:solidFill>
                <a:latin typeface="華康粗黑體(P)" pitchFamily="34" charset="-120"/>
                <a:ea typeface="華康粗黑體(P)" pitchFamily="34" charset="-120"/>
              </a:rPr>
              <a:t>指示</a:t>
            </a:r>
            <a:endParaRPr lang="zh-TW" altLang="en-US" sz="4000" b="1" dirty="0">
              <a:solidFill>
                <a:schemeClr val="accent6">
                  <a:lumMod val="50000"/>
                </a:schemeClr>
              </a:solidFill>
            </a:endParaRPr>
          </a:p>
        </p:txBody>
      </p:sp>
      <p:sp>
        <p:nvSpPr>
          <p:cNvPr id="15363" name="內容版面配置區 2"/>
          <p:cNvSpPr>
            <a:spLocks noGrp="1"/>
          </p:cNvSpPr>
          <p:nvPr>
            <p:ph idx="1"/>
          </p:nvPr>
        </p:nvSpPr>
        <p:spPr>
          <a:xfrm>
            <a:off x="684213" y="2060575"/>
            <a:ext cx="8002587" cy="4608513"/>
          </a:xfrm>
        </p:spPr>
        <p:txBody>
          <a:bodyPr/>
          <a:lstStyle/>
          <a:p>
            <a:pPr eaLnBrk="1" hangingPunct="1">
              <a:defRPr/>
            </a:pPr>
            <a:r>
              <a:rPr lang="en-US" altLang="zh-TW" sz="3600" b="1" dirty="0" smtClean="0">
                <a:solidFill>
                  <a:schemeClr val="bg2">
                    <a:lumMod val="10000"/>
                  </a:schemeClr>
                </a:solidFill>
                <a:latin typeface="+mj-ea"/>
                <a:ea typeface="+mj-ea"/>
              </a:rPr>
              <a:t>11:1-47	</a:t>
            </a:r>
            <a:r>
              <a:rPr lang="zh-TW" altLang="zh-TW" sz="3600" b="1" dirty="0" smtClean="0">
                <a:solidFill>
                  <a:schemeClr val="bg2">
                    <a:lumMod val="10000"/>
                  </a:schemeClr>
                </a:solidFill>
                <a:latin typeface="+mj-ea"/>
                <a:ea typeface="+mj-ea"/>
              </a:rPr>
              <a:t>潔淨與不潔淨的食物</a:t>
            </a:r>
            <a:r>
              <a:rPr lang="zh-TW" altLang="en-US" sz="3600" b="1" dirty="0" smtClean="0">
                <a:solidFill>
                  <a:schemeClr val="bg2">
                    <a:lumMod val="10000"/>
                  </a:schemeClr>
                </a:solidFill>
                <a:latin typeface="+mj-ea"/>
                <a:ea typeface="+mj-ea"/>
              </a:rPr>
              <a:t>律</a:t>
            </a:r>
            <a:endParaRPr lang="en-US" altLang="zh-TW" sz="3600" b="1" dirty="0" smtClean="0">
              <a:solidFill>
                <a:schemeClr val="bg2">
                  <a:lumMod val="10000"/>
                </a:schemeClr>
              </a:solidFill>
              <a:latin typeface="+mj-ea"/>
              <a:ea typeface="+mj-ea"/>
            </a:endParaRPr>
          </a:p>
          <a:p>
            <a:pPr eaLnBrk="1" hangingPunct="1">
              <a:defRPr/>
            </a:pPr>
            <a:r>
              <a:rPr lang="en-US" altLang="zh-TW" sz="3600" b="1" dirty="0" smtClean="0">
                <a:solidFill>
                  <a:schemeClr val="bg2">
                    <a:lumMod val="10000"/>
                  </a:schemeClr>
                </a:solidFill>
                <a:latin typeface="+mj-ea"/>
                <a:ea typeface="+mj-ea"/>
              </a:rPr>
              <a:t>12:1-8</a:t>
            </a:r>
            <a:r>
              <a:rPr lang="en-US" altLang="zh-TW" sz="3600" dirty="0" smtClean="0">
                <a:solidFill>
                  <a:schemeClr val="bg2">
                    <a:lumMod val="10000"/>
                  </a:schemeClr>
                </a:solidFill>
                <a:latin typeface="+mj-ea"/>
                <a:ea typeface="+mj-ea"/>
              </a:rPr>
              <a:t>		</a:t>
            </a:r>
            <a:r>
              <a:rPr lang="zh-TW" altLang="zh-TW" sz="3600" b="1" dirty="0" smtClean="0">
                <a:solidFill>
                  <a:schemeClr val="bg2">
                    <a:lumMod val="10000"/>
                  </a:schemeClr>
                </a:solidFill>
                <a:latin typeface="+mj-ea"/>
                <a:ea typeface="+mj-ea"/>
              </a:rPr>
              <a:t>婦人生育後得潔淨條例</a:t>
            </a:r>
            <a:endParaRPr lang="en-US" altLang="zh-TW" sz="3600" b="1" dirty="0" smtClean="0">
              <a:solidFill>
                <a:schemeClr val="bg2">
                  <a:lumMod val="10000"/>
                </a:schemeClr>
              </a:solidFill>
              <a:latin typeface="+mj-ea"/>
              <a:ea typeface="+mj-ea"/>
            </a:endParaRPr>
          </a:p>
          <a:p>
            <a:pPr eaLnBrk="1" hangingPunct="1">
              <a:defRPr/>
            </a:pPr>
            <a:r>
              <a:rPr lang="en-US" altLang="zh-TW" sz="3600" b="1" dirty="0" smtClean="0">
                <a:solidFill>
                  <a:schemeClr val="bg2">
                    <a:lumMod val="10000"/>
                  </a:schemeClr>
                </a:solidFill>
                <a:latin typeface="+mj-ea"/>
                <a:ea typeface="+mj-ea"/>
              </a:rPr>
              <a:t>13:1-59	</a:t>
            </a:r>
            <a:r>
              <a:rPr lang="zh-TW" altLang="zh-TW" sz="3600" b="1" dirty="0" smtClean="0">
                <a:solidFill>
                  <a:schemeClr val="bg2">
                    <a:lumMod val="10000"/>
                  </a:schemeClr>
                </a:solidFill>
                <a:latin typeface="+mj-ea"/>
                <a:ea typeface="+mj-ea"/>
              </a:rPr>
              <a:t>檢驗大痲瘋的條例</a:t>
            </a:r>
            <a:endParaRPr lang="en-US" altLang="zh-TW" sz="3600" b="1" dirty="0" smtClean="0">
              <a:solidFill>
                <a:schemeClr val="bg2">
                  <a:lumMod val="10000"/>
                </a:schemeClr>
              </a:solidFill>
              <a:latin typeface="+mj-ea"/>
              <a:ea typeface="+mj-ea"/>
            </a:endParaRPr>
          </a:p>
          <a:p>
            <a:pPr eaLnBrk="1" hangingPunct="1">
              <a:defRPr/>
            </a:pPr>
            <a:r>
              <a:rPr lang="en-US" altLang="zh-TW" sz="3600" b="1" dirty="0" smtClean="0">
                <a:solidFill>
                  <a:schemeClr val="bg2">
                    <a:lumMod val="10000"/>
                  </a:schemeClr>
                </a:solidFill>
                <a:latin typeface="+mj-ea"/>
                <a:ea typeface="+mj-ea"/>
              </a:rPr>
              <a:t>14:1-57	</a:t>
            </a:r>
            <a:r>
              <a:rPr lang="zh-TW" altLang="zh-TW" sz="3600" b="1" dirty="0" smtClean="0">
                <a:solidFill>
                  <a:schemeClr val="bg2">
                    <a:lumMod val="10000"/>
                  </a:schemeClr>
                </a:solidFill>
                <a:latin typeface="+mj-ea"/>
                <a:ea typeface="+mj-ea"/>
              </a:rPr>
              <a:t>大痲瘋痊癒得潔淨條例</a:t>
            </a:r>
            <a:endParaRPr lang="en-US" altLang="zh-TW" sz="3600" b="1" dirty="0" smtClean="0">
              <a:solidFill>
                <a:schemeClr val="bg2">
                  <a:lumMod val="10000"/>
                </a:schemeClr>
              </a:solidFill>
              <a:latin typeface="+mj-ea"/>
              <a:ea typeface="+mj-ea"/>
            </a:endParaRPr>
          </a:p>
          <a:p>
            <a:pPr eaLnBrk="1" hangingPunct="1">
              <a:defRPr/>
            </a:pPr>
            <a:r>
              <a:rPr lang="en-US" altLang="zh-TW" sz="3600" b="1" dirty="0" smtClean="0">
                <a:solidFill>
                  <a:schemeClr val="bg2">
                    <a:lumMod val="10000"/>
                  </a:schemeClr>
                </a:solidFill>
                <a:latin typeface="+mj-ea"/>
                <a:ea typeface="+mj-ea"/>
              </a:rPr>
              <a:t>15:1-33	</a:t>
            </a:r>
            <a:r>
              <a:rPr lang="zh-TW" altLang="zh-TW" sz="3600" b="1" dirty="0" smtClean="0">
                <a:solidFill>
                  <a:schemeClr val="bg2">
                    <a:lumMod val="10000"/>
                  </a:schemeClr>
                </a:solidFill>
                <a:latin typeface="+mj-ea"/>
                <a:ea typeface="+mj-ea"/>
              </a:rPr>
              <a:t>漏症等疾得潔淨的條例</a:t>
            </a:r>
            <a:endParaRPr lang="en-US" altLang="zh-TW" sz="3600" b="1" dirty="0" smtClean="0">
              <a:solidFill>
                <a:schemeClr val="bg2">
                  <a:lumMod val="10000"/>
                </a:schemeClr>
              </a:solidFill>
              <a:latin typeface="+mj-ea"/>
              <a:ea typeface="+mj-ea"/>
            </a:endParaRPr>
          </a:p>
        </p:txBody>
      </p:sp>
    </p:spTree>
    <p:extLst>
      <p:ext uri="{BB962C8B-B14F-4D97-AF65-F5344CB8AC3E}">
        <p14:creationId xmlns:p14="http://schemas.microsoft.com/office/powerpoint/2010/main" xmlns="" val="2740269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sz="4000" b="1" dirty="0" smtClean="0">
                <a:solidFill>
                  <a:schemeClr val="accent6">
                    <a:lumMod val="50000"/>
                  </a:schemeClr>
                </a:solidFill>
                <a:latin typeface="華康粗黑體(P)" pitchFamily="34" charset="-120"/>
                <a:ea typeface="華康粗黑體(P)" pitchFamily="34" charset="-120"/>
              </a:rPr>
              <a:t>17:1-26:46  </a:t>
            </a:r>
            <a:r>
              <a:rPr lang="zh-TW" altLang="en-US" sz="4000" b="1" dirty="0" smtClean="0">
                <a:solidFill>
                  <a:schemeClr val="accent6">
                    <a:lumMod val="50000"/>
                  </a:schemeClr>
                </a:solidFill>
                <a:latin typeface="華康粗黑體(P)" pitchFamily="34" charset="-120"/>
                <a:ea typeface="華康粗黑體(P)" pitchFamily="34" charset="-120"/>
              </a:rPr>
              <a:t>聖潔的法典</a:t>
            </a:r>
            <a:endParaRPr lang="zh-TW" altLang="en-US" sz="4000" b="1" dirty="0">
              <a:solidFill>
                <a:schemeClr val="accent6">
                  <a:lumMod val="50000"/>
                </a:schemeClr>
              </a:solidFill>
            </a:endParaRPr>
          </a:p>
        </p:txBody>
      </p:sp>
      <p:sp>
        <p:nvSpPr>
          <p:cNvPr id="3" name="內容版面配置區 2"/>
          <p:cNvSpPr>
            <a:spLocks noGrp="1"/>
          </p:cNvSpPr>
          <p:nvPr>
            <p:ph idx="1"/>
          </p:nvPr>
        </p:nvSpPr>
        <p:spPr>
          <a:xfrm>
            <a:off x="953038" y="2086377"/>
            <a:ext cx="7328078" cy="4082603"/>
          </a:xfrm>
        </p:spPr>
        <p:txBody>
          <a:bodyPr/>
          <a:lstStyle/>
          <a:p>
            <a:pPr>
              <a:lnSpc>
                <a:spcPct val="80000"/>
              </a:lnSpc>
              <a:defRPr/>
            </a:pPr>
            <a:r>
              <a:rPr lang="en-US" altLang="zh-TW" sz="3600" b="1" dirty="0" smtClean="0">
                <a:solidFill>
                  <a:schemeClr val="bg2">
                    <a:lumMod val="10000"/>
                  </a:schemeClr>
                </a:solidFill>
                <a:latin typeface="+mj-ea"/>
                <a:ea typeface="+mj-ea"/>
              </a:rPr>
              <a:t>17:1~20:27  </a:t>
            </a:r>
            <a:r>
              <a:rPr lang="zh-TW" altLang="en-US" sz="3600" b="1" dirty="0" smtClean="0">
                <a:solidFill>
                  <a:schemeClr val="bg2">
                    <a:lumMod val="10000"/>
                  </a:schemeClr>
                </a:solidFill>
                <a:latin typeface="+mj-ea"/>
                <a:ea typeface="+mj-ea"/>
              </a:rPr>
              <a:t>聖潔社會的指引</a:t>
            </a:r>
            <a:endParaRPr lang="en-US" altLang="zh-TW" sz="3600" b="1" dirty="0">
              <a:solidFill>
                <a:schemeClr val="bg2">
                  <a:lumMod val="10000"/>
                </a:schemeClr>
              </a:solidFill>
              <a:latin typeface="+mj-ea"/>
              <a:ea typeface="+mj-ea"/>
            </a:endParaRPr>
          </a:p>
          <a:p>
            <a:pPr>
              <a:lnSpc>
                <a:spcPct val="80000"/>
              </a:lnSpc>
              <a:defRPr/>
            </a:pPr>
            <a:r>
              <a:rPr lang="en-US" altLang="zh-TW" sz="3600" b="1" dirty="0" smtClean="0">
                <a:solidFill>
                  <a:schemeClr val="bg2">
                    <a:lumMod val="10000"/>
                  </a:schemeClr>
                </a:solidFill>
                <a:latin typeface="+mj-ea"/>
                <a:ea typeface="+mj-ea"/>
              </a:rPr>
              <a:t>21:1~22:33  </a:t>
            </a:r>
            <a:r>
              <a:rPr lang="zh-TW" altLang="en-US" sz="3600" b="1" dirty="0">
                <a:solidFill>
                  <a:schemeClr val="bg2">
                    <a:lumMod val="10000"/>
                  </a:schemeClr>
                </a:solidFill>
                <a:latin typeface="+mj-ea"/>
                <a:ea typeface="+mj-ea"/>
              </a:rPr>
              <a:t>祭司職責及獻祭指示</a:t>
            </a:r>
            <a:endParaRPr lang="en-US" altLang="zh-TW" sz="3600" b="1" dirty="0">
              <a:solidFill>
                <a:schemeClr val="bg2">
                  <a:lumMod val="10000"/>
                </a:schemeClr>
              </a:solidFill>
              <a:latin typeface="+mj-ea"/>
              <a:ea typeface="+mj-ea"/>
            </a:endParaRPr>
          </a:p>
          <a:p>
            <a:pPr>
              <a:lnSpc>
                <a:spcPct val="80000"/>
              </a:lnSpc>
              <a:defRPr/>
            </a:pPr>
            <a:endParaRPr lang="zh-TW" altLang="en-US" sz="1050" dirty="0">
              <a:solidFill>
                <a:schemeClr val="bg2">
                  <a:lumMod val="10000"/>
                </a:schemeClr>
              </a:solidFill>
              <a:latin typeface="+mj-ea"/>
              <a:ea typeface="+mj-ea"/>
            </a:endParaRPr>
          </a:p>
          <a:p>
            <a:pPr>
              <a:lnSpc>
                <a:spcPct val="80000"/>
              </a:lnSpc>
              <a:defRPr/>
            </a:pPr>
            <a:r>
              <a:rPr lang="en-US" altLang="zh-TW" sz="3600" b="1" dirty="0" smtClean="0">
                <a:solidFill>
                  <a:schemeClr val="bg2">
                    <a:lumMod val="10000"/>
                  </a:schemeClr>
                </a:solidFill>
                <a:latin typeface="+mj-ea"/>
                <a:ea typeface="+mj-ea"/>
              </a:rPr>
              <a:t>23:1~25:55  </a:t>
            </a:r>
            <a:r>
              <a:rPr lang="zh-TW" altLang="en-US" sz="3600" b="1" dirty="0">
                <a:solidFill>
                  <a:schemeClr val="bg2">
                    <a:lumMod val="10000"/>
                  </a:schemeClr>
                </a:solidFill>
                <a:latin typeface="+mj-ea"/>
                <a:ea typeface="+mj-ea"/>
              </a:rPr>
              <a:t>聖曆之指示</a:t>
            </a:r>
            <a:endParaRPr lang="en-US" altLang="zh-TW" sz="3600" b="1" dirty="0">
              <a:solidFill>
                <a:schemeClr val="bg2">
                  <a:lumMod val="10000"/>
                </a:schemeClr>
              </a:solidFill>
              <a:latin typeface="+mj-ea"/>
              <a:ea typeface="+mj-ea"/>
            </a:endParaRPr>
          </a:p>
          <a:p>
            <a:pPr>
              <a:lnSpc>
                <a:spcPct val="80000"/>
              </a:lnSpc>
              <a:defRPr/>
            </a:pPr>
            <a:endParaRPr lang="zh-TW" altLang="en-US" sz="1050" dirty="0">
              <a:solidFill>
                <a:schemeClr val="bg2">
                  <a:lumMod val="10000"/>
                </a:schemeClr>
              </a:solidFill>
              <a:latin typeface="+mj-ea"/>
              <a:ea typeface="+mj-ea"/>
            </a:endParaRPr>
          </a:p>
          <a:p>
            <a:pPr>
              <a:lnSpc>
                <a:spcPct val="80000"/>
              </a:lnSpc>
              <a:defRPr/>
            </a:pPr>
            <a:r>
              <a:rPr lang="en-US" altLang="zh-TW" sz="3600" b="1" dirty="0" smtClean="0">
                <a:solidFill>
                  <a:schemeClr val="bg2">
                    <a:lumMod val="10000"/>
                  </a:schemeClr>
                </a:solidFill>
                <a:latin typeface="+mj-ea"/>
                <a:ea typeface="+mj-ea"/>
              </a:rPr>
              <a:t>26:1-46</a:t>
            </a:r>
            <a:r>
              <a:rPr lang="en-US" altLang="zh-TW" sz="3600" b="1" dirty="0">
                <a:solidFill>
                  <a:schemeClr val="bg2">
                    <a:lumMod val="10000"/>
                  </a:schemeClr>
                </a:solidFill>
                <a:latin typeface="+mj-ea"/>
                <a:ea typeface="+mj-ea"/>
              </a:rPr>
              <a:t>	  </a:t>
            </a:r>
            <a:r>
              <a:rPr lang="zh-TW" altLang="en-US" sz="3600" b="1" dirty="0" smtClean="0">
                <a:solidFill>
                  <a:schemeClr val="bg2">
                    <a:lumMod val="10000"/>
                  </a:schemeClr>
                </a:solidFill>
                <a:latin typeface="+mj-ea"/>
                <a:ea typeface="+mj-ea"/>
              </a:rPr>
              <a:t>祝福</a:t>
            </a:r>
            <a:r>
              <a:rPr lang="zh-TW" altLang="en-US" sz="3600" b="1" dirty="0">
                <a:solidFill>
                  <a:schemeClr val="bg2">
                    <a:lumMod val="10000"/>
                  </a:schemeClr>
                </a:solidFill>
                <a:latin typeface="+mj-ea"/>
                <a:ea typeface="+mj-ea"/>
              </a:rPr>
              <a:t>與咒詛</a:t>
            </a:r>
          </a:p>
          <a:p>
            <a:pPr>
              <a:defRPr/>
            </a:pPr>
            <a:endParaRPr lang="zh-TW" altLang="en-US" sz="3000" dirty="0"/>
          </a:p>
        </p:txBody>
      </p:sp>
    </p:spTree>
    <p:extLst>
      <p:ext uri="{BB962C8B-B14F-4D97-AF65-F5344CB8AC3E}">
        <p14:creationId xmlns:p14="http://schemas.microsoft.com/office/powerpoint/2010/main" xmlns="" val="434852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94235" y="489398"/>
            <a:ext cx="6172200" cy="875764"/>
          </a:xfrm>
        </p:spPr>
        <p:txBody>
          <a:bodyPr rtlCol="0">
            <a:normAutofit/>
          </a:bodyPr>
          <a:lstStyle/>
          <a:p>
            <a:pPr>
              <a:defRPr/>
            </a:pPr>
            <a:r>
              <a:rPr lang="en-US" altLang="zh-TW" sz="3600" b="1" dirty="0">
                <a:solidFill>
                  <a:schemeClr val="accent6">
                    <a:lumMod val="50000"/>
                  </a:schemeClr>
                </a:solidFill>
              </a:rPr>
              <a:t>17:1~20:27	</a:t>
            </a:r>
            <a:r>
              <a:rPr lang="zh-TW" altLang="en-US" sz="3600" b="1" dirty="0" smtClean="0">
                <a:solidFill>
                  <a:schemeClr val="accent6">
                    <a:lumMod val="50000"/>
                  </a:schemeClr>
                </a:solidFill>
              </a:rPr>
              <a:t>聖潔社會的指引</a:t>
            </a:r>
            <a:endParaRPr lang="zh-TW" altLang="en-US" sz="3600" b="1" dirty="0">
              <a:solidFill>
                <a:schemeClr val="accent6">
                  <a:lumMod val="50000"/>
                </a:schemeClr>
              </a:solidFill>
            </a:endParaRPr>
          </a:p>
        </p:txBody>
      </p:sp>
      <p:sp>
        <p:nvSpPr>
          <p:cNvPr id="3075" name="Rectangle 3"/>
          <p:cNvSpPr>
            <a:spLocks noGrp="1" noChangeArrowheads="1"/>
          </p:cNvSpPr>
          <p:nvPr>
            <p:ph type="body" idx="1"/>
          </p:nvPr>
        </p:nvSpPr>
        <p:spPr>
          <a:xfrm>
            <a:off x="940158" y="1532587"/>
            <a:ext cx="7637172" cy="5151548"/>
          </a:xfrm>
        </p:spPr>
        <p:txBody>
          <a:bodyPr rtlCol="0">
            <a:noAutofit/>
          </a:bodyPr>
          <a:lstStyle/>
          <a:p>
            <a:pPr>
              <a:lnSpc>
                <a:spcPct val="80000"/>
              </a:lnSpc>
              <a:defRPr/>
            </a:pPr>
            <a:r>
              <a:rPr lang="en-US" altLang="zh-TW" sz="2800" b="1" dirty="0" smtClean="0">
                <a:solidFill>
                  <a:schemeClr val="tx1">
                    <a:lumMod val="95000"/>
                    <a:lumOff val="5000"/>
                  </a:schemeClr>
                </a:solidFill>
              </a:rPr>
              <a:t>17:1-16 </a:t>
            </a:r>
            <a:r>
              <a:rPr lang="zh-TW" altLang="zh-TW" sz="2800" b="1" dirty="0" smtClean="0">
                <a:solidFill>
                  <a:schemeClr val="tx1">
                    <a:lumMod val="95000"/>
                    <a:lumOff val="5000"/>
                  </a:schemeClr>
                </a:solidFill>
              </a:rPr>
              <a:t>獻</a:t>
            </a:r>
            <a:r>
              <a:rPr lang="zh-TW" altLang="zh-TW" sz="2800" b="1" dirty="0">
                <a:solidFill>
                  <a:schemeClr val="tx1">
                    <a:lumMod val="95000"/>
                    <a:lumOff val="5000"/>
                  </a:schemeClr>
                </a:solidFill>
              </a:rPr>
              <a:t>祭的血和禁食</a:t>
            </a:r>
            <a:r>
              <a:rPr lang="zh-TW" altLang="zh-TW" sz="2800" b="1" dirty="0" smtClean="0">
                <a:solidFill>
                  <a:schemeClr val="tx1">
                    <a:lumMod val="95000"/>
                    <a:lumOff val="5000"/>
                  </a:schemeClr>
                </a:solidFill>
              </a:rPr>
              <a:t>血</a:t>
            </a:r>
            <a:endParaRPr lang="en-US" altLang="zh-TW" sz="2800" b="1" dirty="0" smtClean="0">
              <a:solidFill>
                <a:schemeClr val="tx1">
                  <a:lumMod val="95000"/>
                  <a:lumOff val="5000"/>
                </a:schemeClr>
              </a:solidFill>
            </a:endParaRPr>
          </a:p>
          <a:p>
            <a:pPr>
              <a:lnSpc>
                <a:spcPct val="80000"/>
              </a:lnSpc>
              <a:defRPr/>
            </a:pPr>
            <a:endParaRPr lang="en-US" altLang="zh-TW" sz="2800" b="1" dirty="0">
              <a:solidFill>
                <a:schemeClr val="tx1">
                  <a:lumMod val="95000"/>
                  <a:lumOff val="5000"/>
                </a:schemeClr>
              </a:solidFill>
            </a:endParaRPr>
          </a:p>
          <a:p>
            <a:pPr>
              <a:lnSpc>
                <a:spcPct val="80000"/>
              </a:lnSpc>
              <a:defRPr/>
            </a:pPr>
            <a:r>
              <a:rPr lang="en-US" altLang="zh-TW" sz="2800" b="1" dirty="0" smtClean="0">
                <a:solidFill>
                  <a:srgbClr val="00B050"/>
                </a:solidFill>
              </a:rPr>
              <a:t>18:1-5</a:t>
            </a:r>
            <a:r>
              <a:rPr lang="zh-TW" altLang="en-US" sz="2800" b="1" dirty="0" smtClean="0">
                <a:solidFill>
                  <a:srgbClr val="00B050"/>
                </a:solidFill>
              </a:rPr>
              <a:t>禁</a:t>
            </a:r>
            <a:r>
              <a:rPr lang="zh-TW" altLang="zh-TW" sz="2800" b="1" dirty="0" smtClean="0">
                <a:solidFill>
                  <a:srgbClr val="00B050"/>
                </a:solidFill>
              </a:rPr>
              <a:t>迦</a:t>
            </a:r>
            <a:r>
              <a:rPr lang="zh-TW" altLang="zh-TW" sz="2800" b="1" dirty="0">
                <a:solidFill>
                  <a:srgbClr val="00B050"/>
                </a:solidFill>
              </a:rPr>
              <a:t>南惡</a:t>
            </a:r>
            <a:r>
              <a:rPr lang="zh-TW" altLang="zh-TW" sz="2800" b="1" dirty="0" smtClean="0">
                <a:solidFill>
                  <a:srgbClr val="00B050"/>
                </a:solidFill>
              </a:rPr>
              <a:t>俗</a:t>
            </a:r>
            <a:r>
              <a:rPr lang="zh-TW" altLang="en-US" sz="2800" b="1" dirty="0" smtClean="0">
                <a:solidFill>
                  <a:srgbClr val="00B050"/>
                </a:solidFill>
              </a:rPr>
              <a:t>、守神道</a:t>
            </a:r>
            <a:endParaRPr lang="en-US" altLang="zh-TW" sz="2800" b="1" dirty="0" smtClean="0">
              <a:solidFill>
                <a:srgbClr val="00B050"/>
              </a:solidFill>
            </a:endParaRPr>
          </a:p>
          <a:p>
            <a:pPr marL="0" indent="0">
              <a:lnSpc>
                <a:spcPct val="80000"/>
              </a:lnSpc>
              <a:buNone/>
              <a:defRPr/>
            </a:pPr>
            <a:r>
              <a:rPr lang="en-US" altLang="zh-TW" sz="2800" b="1" dirty="0">
                <a:solidFill>
                  <a:srgbClr val="C00000"/>
                </a:solidFill>
              </a:rPr>
              <a:t>	</a:t>
            </a:r>
            <a:r>
              <a:rPr lang="en-US" altLang="zh-TW" sz="2800" b="1" dirty="0" smtClean="0">
                <a:solidFill>
                  <a:schemeClr val="bg2">
                    <a:lumMod val="10000"/>
                  </a:schemeClr>
                </a:solidFill>
              </a:rPr>
              <a:t>18:6-18</a:t>
            </a:r>
            <a:r>
              <a:rPr lang="zh-TW" altLang="zh-TW" sz="2800" b="1" dirty="0" smtClean="0">
                <a:solidFill>
                  <a:schemeClr val="bg2">
                    <a:lumMod val="10000"/>
                  </a:schemeClr>
                </a:solidFill>
              </a:rPr>
              <a:t>禁</a:t>
            </a:r>
            <a:r>
              <a:rPr lang="zh-TW" altLang="en-US" sz="2800" b="1" dirty="0" smtClean="0">
                <a:solidFill>
                  <a:schemeClr val="bg2">
                    <a:lumMod val="10000"/>
                  </a:schemeClr>
                </a:solidFill>
              </a:rPr>
              <a:t>亂倫、不潔性行為</a:t>
            </a:r>
            <a:endParaRPr lang="en-US" altLang="zh-TW" sz="2800" b="1" dirty="0" smtClean="0">
              <a:solidFill>
                <a:schemeClr val="bg2">
                  <a:lumMod val="10000"/>
                </a:schemeClr>
              </a:solidFill>
            </a:endParaRPr>
          </a:p>
          <a:p>
            <a:pPr marL="0" indent="0">
              <a:lnSpc>
                <a:spcPct val="80000"/>
              </a:lnSpc>
              <a:buNone/>
              <a:defRPr/>
            </a:pPr>
            <a:r>
              <a:rPr lang="en-US" altLang="zh-TW" sz="2800" b="1" dirty="0">
                <a:solidFill>
                  <a:srgbClr val="C00000"/>
                </a:solidFill>
              </a:rPr>
              <a:t>	</a:t>
            </a:r>
            <a:r>
              <a:rPr lang="en-US" altLang="zh-TW" sz="2800" b="1" dirty="0">
                <a:solidFill>
                  <a:srgbClr val="0070C0"/>
                </a:solidFill>
              </a:rPr>
              <a:t> </a:t>
            </a:r>
            <a:r>
              <a:rPr lang="en-US" altLang="zh-TW" sz="2800" b="1" dirty="0" smtClean="0">
                <a:solidFill>
                  <a:srgbClr val="0070C0"/>
                </a:solidFill>
              </a:rPr>
              <a:t>       18:19-30</a:t>
            </a:r>
            <a:r>
              <a:rPr lang="zh-TW" altLang="en-US" sz="2800" b="1" dirty="0" smtClean="0">
                <a:solidFill>
                  <a:srgbClr val="0070C0"/>
                </a:solidFill>
              </a:rPr>
              <a:t>禁摩洛崇拜、否則將失地</a:t>
            </a:r>
            <a:endParaRPr lang="en-US" altLang="zh-TW" sz="2800" b="1" dirty="0">
              <a:solidFill>
                <a:srgbClr val="0070C0"/>
              </a:solidFill>
            </a:endParaRPr>
          </a:p>
          <a:p>
            <a:pPr marL="0" indent="0">
              <a:lnSpc>
                <a:spcPct val="80000"/>
              </a:lnSpc>
              <a:buNone/>
              <a:defRPr/>
            </a:pPr>
            <a:r>
              <a:rPr lang="en-US" altLang="zh-TW" sz="2800" b="1" dirty="0">
                <a:solidFill>
                  <a:schemeClr val="bg2">
                    <a:lumMod val="10000"/>
                  </a:schemeClr>
                </a:solidFill>
              </a:rPr>
              <a:t>	</a:t>
            </a:r>
            <a:r>
              <a:rPr lang="en-US" altLang="zh-TW" sz="2800" b="1" dirty="0" smtClean="0">
                <a:solidFill>
                  <a:schemeClr val="bg2">
                    <a:lumMod val="10000"/>
                  </a:schemeClr>
                </a:solidFill>
              </a:rPr>
              <a:t>	    </a:t>
            </a:r>
            <a:r>
              <a:rPr lang="zh-TW" altLang="zh-TW" sz="2800" b="1" dirty="0" smtClean="0">
                <a:solidFill>
                  <a:schemeClr val="bg2">
                    <a:lumMod val="10000"/>
                  </a:schemeClr>
                </a:solidFill>
              </a:rPr>
              <a:t>19:</a:t>
            </a:r>
            <a:r>
              <a:rPr lang="en-US" altLang="zh-TW" sz="2800" b="1" dirty="0" smtClean="0">
                <a:solidFill>
                  <a:schemeClr val="bg2">
                    <a:lumMod val="10000"/>
                  </a:schemeClr>
                </a:solidFill>
              </a:rPr>
              <a:t>1</a:t>
            </a:r>
            <a:r>
              <a:rPr lang="zh-TW" altLang="zh-TW" sz="2800" b="1" dirty="0" smtClean="0">
                <a:solidFill>
                  <a:schemeClr val="bg2">
                    <a:lumMod val="10000"/>
                  </a:schemeClr>
                </a:solidFill>
              </a:rPr>
              <a:t>-1</a:t>
            </a:r>
            <a:r>
              <a:rPr lang="en-US" altLang="zh-TW" sz="2800" b="1" dirty="0" smtClean="0">
                <a:solidFill>
                  <a:schemeClr val="bg2">
                    <a:lumMod val="10000"/>
                  </a:schemeClr>
                </a:solidFill>
              </a:rPr>
              <a:t>6</a:t>
            </a:r>
            <a:r>
              <a:rPr lang="zh-TW" altLang="en-US" sz="2800" b="1" dirty="0" smtClean="0">
                <a:solidFill>
                  <a:schemeClr val="bg2">
                    <a:lumMod val="10000"/>
                  </a:schemeClr>
                </a:solidFill>
              </a:rPr>
              <a:t>不拜他神、</a:t>
            </a:r>
            <a:r>
              <a:rPr lang="zh-TW" altLang="en-US" sz="2800" b="1" dirty="0">
                <a:solidFill>
                  <a:schemeClr val="bg2">
                    <a:lumMod val="10000"/>
                  </a:schemeClr>
                </a:solidFill>
              </a:rPr>
              <a:t>要公義</a:t>
            </a:r>
            <a:endParaRPr lang="en-US" altLang="zh-TW" sz="2800" b="1" dirty="0">
              <a:solidFill>
                <a:schemeClr val="bg2">
                  <a:lumMod val="10000"/>
                </a:schemeClr>
              </a:solidFill>
            </a:endParaRPr>
          </a:p>
          <a:p>
            <a:pPr marL="0" indent="0">
              <a:lnSpc>
                <a:spcPct val="80000"/>
              </a:lnSpc>
              <a:buNone/>
              <a:defRPr/>
            </a:pPr>
            <a:r>
              <a:rPr lang="en-US" altLang="zh-TW" sz="2800" b="1" dirty="0" smtClean="0">
                <a:solidFill>
                  <a:schemeClr val="bg2">
                    <a:lumMod val="10000"/>
                  </a:schemeClr>
                </a:solidFill>
              </a:rPr>
              <a:t>			</a:t>
            </a:r>
            <a:r>
              <a:rPr lang="zh-TW" altLang="zh-TW" sz="2800" b="1" dirty="0" smtClean="0">
                <a:solidFill>
                  <a:srgbClr val="C00000"/>
                </a:solidFill>
              </a:rPr>
              <a:t>19</a:t>
            </a:r>
            <a:r>
              <a:rPr lang="zh-TW" altLang="zh-TW" sz="2800" b="1" dirty="0">
                <a:solidFill>
                  <a:srgbClr val="C00000"/>
                </a:solidFill>
              </a:rPr>
              <a:t>:</a:t>
            </a:r>
            <a:r>
              <a:rPr lang="zh-TW" altLang="zh-TW" sz="2800" b="1" dirty="0" smtClean="0">
                <a:solidFill>
                  <a:srgbClr val="C00000"/>
                </a:solidFill>
              </a:rPr>
              <a:t>1</a:t>
            </a:r>
            <a:r>
              <a:rPr lang="en-US" altLang="zh-TW" sz="2800" b="1" dirty="0" smtClean="0">
                <a:solidFill>
                  <a:srgbClr val="C00000"/>
                </a:solidFill>
              </a:rPr>
              <a:t>7</a:t>
            </a:r>
            <a:r>
              <a:rPr lang="zh-TW" altLang="zh-TW" sz="2800" b="1" dirty="0" smtClean="0">
                <a:solidFill>
                  <a:srgbClr val="C00000"/>
                </a:solidFill>
              </a:rPr>
              <a:t>-18</a:t>
            </a:r>
            <a:r>
              <a:rPr lang="zh-TW" altLang="en-US" sz="2800" b="1" dirty="0">
                <a:solidFill>
                  <a:srgbClr val="C00000"/>
                </a:solidFill>
              </a:rPr>
              <a:t>不</a:t>
            </a:r>
            <a:r>
              <a:rPr lang="zh-TW" altLang="en-US" sz="2800" b="1" dirty="0" smtClean="0">
                <a:solidFill>
                  <a:srgbClr val="C00000"/>
                </a:solidFill>
              </a:rPr>
              <a:t>報仇、要愛人如己</a:t>
            </a:r>
            <a:endParaRPr lang="zh-TW" altLang="zh-TW" sz="2800" b="1" dirty="0">
              <a:solidFill>
                <a:srgbClr val="C00000"/>
              </a:solidFill>
            </a:endParaRPr>
          </a:p>
          <a:p>
            <a:pPr marL="0" indent="0">
              <a:lnSpc>
                <a:spcPct val="80000"/>
              </a:lnSpc>
              <a:buNone/>
              <a:defRPr/>
            </a:pPr>
            <a:r>
              <a:rPr lang="en-US" altLang="zh-TW" sz="2800" b="1" dirty="0" smtClean="0">
                <a:solidFill>
                  <a:schemeClr val="bg2">
                    <a:lumMod val="10000"/>
                  </a:schemeClr>
                </a:solidFill>
              </a:rPr>
              <a:t>		    </a:t>
            </a:r>
            <a:r>
              <a:rPr lang="zh-TW" altLang="zh-TW" sz="2800" b="1" dirty="0" smtClean="0">
                <a:solidFill>
                  <a:schemeClr val="bg2">
                    <a:lumMod val="10000"/>
                  </a:schemeClr>
                </a:solidFill>
              </a:rPr>
              <a:t>19</a:t>
            </a:r>
            <a:r>
              <a:rPr lang="zh-TW" altLang="zh-TW" sz="2800" b="1" dirty="0">
                <a:solidFill>
                  <a:schemeClr val="bg2">
                    <a:lumMod val="10000"/>
                  </a:schemeClr>
                </a:solidFill>
              </a:rPr>
              <a:t>:19-</a:t>
            </a:r>
            <a:r>
              <a:rPr lang="zh-TW" altLang="zh-TW" sz="2800" b="1" dirty="0" smtClean="0">
                <a:solidFill>
                  <a:schemeClr val="bg2">
                    <a:lumMod val="10000"/>
                  </a:schemeClr>
                </a:solidFill>
              </a:rPr>
              <a:t>37</a:t>
            </a:r>
            <a:r>
              <a:rPr lang="zh-TW" altLang="en-US" sz="2800" b="1" dirty="0" smtClean="0">
                <a:solidFill>
                  <a:schemeClr val="bg2">
                    <a:lumMod val="10000"/>
                  </a:schemeClr>
                </a:solidFill>
              </a:rPr>
              <a:t>禁異俗巫術、要公義</a:t>
            </a:r>
            <a:endParaRPr lang="en-US" altLang="zh-TW" sz="2800" b="1" dirty="0" smtClean="0">
              <a:solidFill>
                <a:schemeClr val="bg2">
                  <a:lumMod val="10000"/>
                </a:schemeClr>
              </a:solidFill>
            </a:endParaRPr>
          </a:p>
          <a:p>
            <a:pPr marL="0" indent="0">
              <a:lnSpc>
                <a:spcPct val="80000"/>
              </a:lnSpc>
              <a:buNone/>
              <a:defRPr/>
            </a:pPr>
            <a:r>
              <a:rPr lang="en-US" altLang="zh-TW" sz="2800" b="1" dirty="0">
                <a:solidFill>
                  <a:schemeClr val="bg2">
                    <a:lumMod val="10000"/>
                  </a:schemeClr>
                </a:solidFill>
              </a:rPr>
              <a:t>	</a:t>
            </a:r>
            <a:r>
              <a:rPr lang="en-US" altLang="zh-TW" sz="2800" b="1" dirty="0" smtClean="0">
                <a:solidFill>
                  <a:schemeClr val="bg2">
                    <a:lumMod val="10000"/>
                  </a:schemeClr>
                </a:solidFill>
              </a:rPr>
              <a:t>         </a:t>
            </a:r>
            <a:r>
              <a:rPr lang="en-US" altLang="zh-TW" sz="2800" b="1" dirty="0" smtClean="0">
                <a:solidFill>
                  <a:srgbClr val="0070C0"/>
                </a:solidFill>
              </a:rPr>
              <a:t>20:1-9</a:t>
            </a:r>
            <a:r>
              <a:rPr lang="zh-TW" altLang="zh-TW" sz="2800" b="1" dirty="0">
                <a:solidFill>
                  <a:srgbClr val="0070C0"/>
                </a:solidFill>
              </a:rPr>
              <a:t>禁摩洛</a:t>
            </a:r>
            <a:r>
              <a:rPr lang="zh-TW" altLang="zh-TW" sz="2800" b="1" dirty="0" smtClean="0">
                <a:solidFill>
                  <a:srgbClr val="0070C0"/>
                </a:solidFill>
              </a:rPr>
              <a:t>崇拜</a:t>
            </a:r>
            <a:r>
              <a:rPr lang="zh-TW" altLang="en-US" sz="2800" b="1" dirty="0" smtClean="0">
                <a:solidFill>
                  <a:srgbClr val="0070C0"/>
                </a:solidFill>
              </a:rPr>
              <a:t>與</a:t>
            </a:r>
            <a:r>
              <a:rPr lang="zh-TW" altLang="zh-TW" sz="2800" b="1" dirty="0" smtClean="0">
                <a:solidFill>
                  <a:srgbClr val="0070C0"/>
                </a:solidFill>
              </a:rPr>
              <a:t>交鬼</a:t>
            </a:r>
            <a:r>
              <a:rPr lang="zh-TW" altLang="en-US" sz="2800" b="1" dirty="0" smtClean="0">
                <a:solidFill>
                  <a:srgbClr val="0070C0"/>
                </a:solidFill>
              </a:rPr>
              <a:t>、要剪除</a:t>
            </a:r>
            <a:endParaRPr lang="zh-TW" altLang="en-US" sz="2800" b="1" dirty="0">
              <a:solidFill>
                <a:srgbClr val="0070C0"/>
              </a:solidFill>
            </a:endParaRPr>
          </a:p>
          <a:p>
            <a:pPr marL="0" indent="0">
              <a:lnSpc>
                <a:spcPct val="80000"/>
              </a:lnSpc>
              <a:buNone/>
              <a:defRPr/>
            </a:pPr>
            <a:r>
              <a:rPr lang="en-US" altLang="zh-TW" sz="2800" b="1" dirty="0">
                <a:solidFill>
                  <a:schemeClr val="bg2">
                    <a:lumMod val="10000"/>
                  </a:schemeClr>
                </a:solidFill>
              </a:rPr>
              <a:t>	</a:t>
            </a:r>
            <a:r>
              <a:rPr lang="en-US" altLang="zh-TW" sz="2800" b="1" dirty="0" smtClean="0">
                <a:solidFill>
                  <a:schemeClr val="bg2">
                    <a:lumMod val="10000"/>
                  </a:schemeClr>
                </a:solidFill>
              </a:rPr>
              <a:t>20:10-21</a:t>
            </a:r>
            <a:r>
              <a:rPr lang="zh-TW" altLang="en-US" sz="2800" b="1" dirty="0" smtClean="0">
                <a:solidFill>
                  <a:schemeClr val="bg2">
                    <a:lumMod val="10000"/>
                  </a:schemeClr>
                </a:solidFill>
              </a:rPr>
              <a:t>禁通姦、亂倫</a:t>
            </a:r>
            <a:endParaRPr lang="zh-TW" altLang="zh-TW" sz="2800" b="1" dirty="0">
              <a:solidFill>
                <a:schemeClr val="bg2">
                  <a:lumMod val="10000"/>
                </a:schemeClr>
              </a:solidFill>
            </a:endParaRPr>
          </a:p>
          <a:p>
            <a:pPr>
              <a:lnSpc>
                <a:spcPct val="80000"/>
              </a:lnSpc>
              <a:defRPr/>
            </a:pPr>
            <a:r>
              <a:rPr lang="en-US" altLang="zh-TW" sz="2800" b="1" dirty="0" smtClean="0">
                <a:solidFill>
                  <a:srgbClr val="00B050"/>
                </a:solidFill>
              </a:rPr>
              <a:t>20:22-27</a:t>
            </a:r>
            <a:r>
              <a:rPr lang="zh-TW" altLang="en-US" sz="2800" b="1" dirty="0" smtClean="0">
                <a:solidFill>
                  <a:srgbClr val="00B050"/>
                </a:solidFill>
              </a:rPr>
              <a:t>遠</a:t>
            </a:r>
            <a:r>
              <a:rPr lang="zh-TW" altLang="zh-TW" sz="2800" b="1" dirty="0">
                <a:solidFill>
                  <a:srgbClr val="00B050"/>
                </a:solidFill>
              </a:rPr>
              <a:t>惡</a:t>
            </a:r>
            <a:r>
              <a:rPr lang="zh-TW" altLang="zh-TW" sz="2800" b="1" dirty="0" smtClean="0">
                <a:solidFill>
                  <a:srgbClr val="00B050"/>
                </a:solidFill>
              </a:rPr>
              <a:t>俗</a:t>
            </a:r>
            <a:r>
              <a:rPr lang="zh-TW" altLang="en-US" sz="2800" b="1" dirty="0" smtClean="0">
                <a:solidFill>
                  <a:srgbClr val="00B050"/>
                </a:solidFill>
              </a:rPr>
              <a:t>、守神道</a:t>
            </a:r>
          </a:p>
        </p:txBody>
      </p:sp>
    </p:spTree>
    <p:extLst>
      <p:ext uri="{BB962C8B-B14F-4D97-AF65-F5344CB8AC3E}">
        <p14:creationId xmlns:p14="http://schemas.microsoft.com/office/powerpoint/2010/main" xmlns="" val="1202818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608" y="437882"/>
            <a:ext cx="8628845" cy="582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606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b="1" dirty="0" smtClean="0">
                <a:solidFill>
                  <a:schemeClr val="accent6">
                    <a:lumMod val="50000"/>
                  </a:schemeClr>
                </a:solidFill>
              </a:rPr>
              <a:t>早期祭司神學的內涵與功能：</a:t>
            </a:r>
            <a:r>
              <a:rPr lang="en-US" altLang="zh-TW" sz="3600" b="1" dirty="0" smtClean="0">
                <a:solidFill>
                  <a:schemeClr val="accent6">
                    <a:lumMod val="50000"/>
                  </a:schemeClr>
                </a:solidFill>
              </a:rPr>
              <a:t/>
            </a:r>
            <a:br>
              <a:rPr lang="en-US" altLang="zh-TW" sz="3600" b="1" dirty="0" smtClean="0">
                <a:solidFill>
                  <a:schemeClr val="accent6">
                    <a:lumMod val="50000"/>
                  </a:schemeClr>
                </a:solidFill>
              </a:rPr>
            </a:br>
            <a:r>
              <a:rPr lang="zh-TW" altLang="en-US" sz="3600" b="1" dirty="0" smtClean="0">
                <a:solidFill>
                  <a:schemeClr val="accent6">
                    <a:lumMod val="50000"/>
                  </a:schemeClr>
                </a:solidFill>
              </a:rPr>
              <a:t>族長時期</a:t>
            </a:r>
            <a:endParaRPr lang="zh-TW" altLang="en-US" sz="3600" b="1" dirty="0">
              <a:solidFill>
                <a:schemeClr val="accent6">
                  <a:lumMod val="50000"/>
                </a:schemeClr>
              </a:solidFill>
            </a:endParaRPr>
          </a:p>
        </p:txBody>
      </p:sp>
      <p:sp>
        <p:nvSpPr>
          <p:cNvPr id="3" name="內容版面配置區 2"/>
          <p:cNvSpPr>
            <a:spLocks noGrp="1"/>
          </p:cNvSpPr>
          <p:nvPr>
            <p:ph idx="1"/>
          </p:nvPr>
        </p:nvSpPr>
        <p:spPr>
          <a:xfrm>
            <a:off x="457200" y="1970468"/>
            <a:ext cx="8361608" cy="4456090"/>
          </a:xfrm>
        </p:spPr>
        <p:txBody>
          <a:bodyPr>
            <a:normAutofit/>
          </a:bodyPr>
          <a:lstStyle/>
          <a:p>
            <a:pPr marL="0" indent="0" algn="ctr">
              <a:buNone/>
            </a:pPr>
            <a:r>
              <a:rPr lang="zh-TW" altLang="en-US" sz="7200" b="1" dirty="0">
                <a:solidFill>
                  <a:srgbClr val="C00000"/>
                </a:solidFill>
              </a:rPr>
              <a:t>神</a:t>
            </a:r>
            <a:endParaRPr lang="en-US" altLang="zh-TW" sz="7200" b="1" dirty="0">
              <a:solidFill>
                <a:srgbClr val="C00000"/>
              </a:solidFill>
            </a:endParaRPr>
          </a:p>
          <a:p>
            <a:pPr marL="0" indent="0" algn="ctr">
              <a:buNone/>
            </a:pPr>
            <a:r>
              <a:rPr lang="zh-TW" altLang="en-US" sz="7200" b="1" dirty="0">
                <a:solidFill>
                  <a:srgbClr val="00B050"/>
                </a:solidFill>
              </a:rPr>
              <a:t>↑↓</a:t>
            </a:r>
            <a:endParaRPr lang="en-US" altLang="zh-TW" sz="7200" b="1" dirty="0">
              <a:solidFill>
                <a:srgbClr val="00B050"/>
              </a:solidFill>
            </a:endParaRPr>
          </a:p>
          <a:p>
            <a:pPr marL="0" indent="0" algn="ctr">
              <a:buNone/>
            </a:pPr>
            <a:r>
              <a:rPr lang="zh-TW" altLang="en-US" sz="8800" b="1" dirty="0">
                <a:solidFill>
                  <a:srgbClr val="0070C0"/>
                </a:solidFill>
              </a:rPr>
              <a:t>人</a:t>
            </a:r>
            <a:endParaRPr lang="en-US" altLang="zh-TW" sz="8800" b="1" dirty="0">
              <a:solidFill>
                <a:srgbClr val="0070C0"/>
              </a:solidFill>
            </a:endParaRPr>
          </a:p>
          <a:p>
            <a:pPr marL="0" indent="0" algn="ctr">
              <a:buNone/>
            </a:pPr>
            <a:endParaRPr lang="en-US" altLang="zh-TW" sz="3600" dirty="0"/>
          </a:p>
          <a:p>
            <a:pPr marL="0" indent="0" algn="ctr">
              <a:buNone/>
            </a:pPr>
            <a:endParaRPr lang="zh-TW" altLang="en-US" sz="7200" dirty="0"/>
          </a:p>
        </p:txBody>
      </p:sp>
    </p:spTree>
    <p:extLst>
      <p:ext uri="{BB962C8B-B14F-4D97-AF65-F5344CB8AC3E}">
        <p14:creationId xmlns:p14="http://schemas.microsoft.com/office/powerpoint/2010/main" xmlns="" val="41564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94235" y="386366"/>
            <a:ext cx="6172200" cy="978795"/>
          </a:xfrm>
        </p:spPr>
        <p:txBody>
          <a:bodyPr>
            <a:normAutofit/>
          </a:bodyPr>
          <a:lstStyle/>
          <a:p>
            <a:pPr eaLnBrk="1" hangingPunct="1"/>
            <a:r>
              <a:rPr lang="zh-TW" altLang="en-US" sz="4000" b="1" dirty="0" smtClean="0">
                <a:solidFill>
                  <a:schemeClr val="accent6">
                    <a:lumMod val="50000"/>
                  </a:schemeClr>
                </a:solidFill>
              </a:rPr>
              <a:t>利未記經文大綱</a:t>
            </a:r>
            <a:r>
              <a:rPr lang="zh-TW" altLang="en-US" sz="4000" dirty="0" smtClean="0">
                <a:solidFill>
                  <a:schemeClr val="accent6">
                    <a:lumMod val="50000"/>
                  </a:schemeClr>
                </a:solidFill>
              </a:rPr>
              <a:t> </a:t>
            </a:r>
          </a:p>
        </p:txBody>
      </p:sp>
      <p:sp>
        <p:nvSpPr>
          <p:cNvPr id="14339" name="Rectangle 3"/>
          <p:cNvSpPr>
            <a:spLocks noGrp="1" noChangeArrowheads="1"/>
          </p:cNvSpPr>
          <p:nvPr>
            <p:ph idx="1"/>
          </p:nvPr>
        </p:nvSpPr>
        <p:spPr>
          <a:xfrm>
            <a:off x="871221" y="1674253"/>
            <a:ext cx="7804596" cy="4881093"/>
          </a:xfrm>
        </p:spPr>
        <p:txBody>
          <a:bodyPr>
            <a:normAutofit lnSpcReduction="10000"/>
          </a:bodyPr>
          <a:lstStyle/>
          <a:p>
            <a:pPr eaLnBrk="1" hangingPunct="1">
              <a:lnSpc>
                <a:spcPct val="80000"/>
              </a:lnSpc>
              <a:buFontTx/>
              <a:buNone/>
            </a:pPr>
            <a:r>
              <a:rPr lang="zh-TW" altLang="en-US" sz="1800" dirty="0"/>
              <a:t>	</a:t>
            </a:r>
            <a:r>
              <a:rPr lang="en-US" altLang="zh-TW" sz="3600" b="1" dirty="0">
                <a:solidFill>
                  <a:srgbClr val="7030A0"/>
                </a:solidFill>
              </a:rPr>
              <a:t>1:1~7:38 </a:t>
            </a:r>
            <a:r>
              <a:rPr lang="zh-TW" altLang="en-US" sz="3600" b="1" dirty="0">
                <a:solidFill>
                  <a:srgbClr val="7030A0"/>
                </a:solidFill>
              </a:rPr>
              <a:t>獻祭的指示</a:t>
            </a:r>
          </a:p>
          <a:p>
            <a:pPr eaLnBrk="1" hangingPunct="1">
              <a:lnSpc>
                <a:spcPct val="80000"/>
              </a:lnSpc>
              <a:buFontTx/>
              <a:buNone/>
            </a:pPr>
            <a:r>
              <a:rPr lang="zh-TW" altLang="en-US" sz="3600" b="1" dirty="0"/>
              <a:t>		</a:t>
            </a:r>
            <a:r>
              <a:rPr lang="en-US" altLang="zh-TW" sz="3600" b="1" dirty="0">
                <a:solidFill>
                  <a:srgbClr val="0000FF"/>
                </a:solidFill>
              </a:rPr>
              <a:t>8:1~10:20 </a:t>
            </a:r>
            <a:r>
              <a:rPr lang="zh-TW" altLang="en-US" sz="3600" b="1" dirty="0">
                <a:solidFill>
                  <a:srgbClr val="0000FF"/>
                </a:solidFill>
              </a:rPr>
              <a:t>祭司制度的設立</a:t>
            </a:r>
          </a:p>
          <a:p>
            <a:pPr eaLnBrk="1" hangingPunct="1">
              <a:lnSpc>
                <a:spcPct val="80000"/>
              </a:lnSpc>
              <a:buFontTx/>
              <a:buNone/>
            </a:pPr>
            <a:r>
              <a:rPr lang="zh-TW" altLang="en-US" sz="3600" b="1" dirty="0"/>
              <a:t>		</a:t>
            </a:r>
            <a:r>
              <a:rPr lang="en-US" altLang="zh-TW" sz="3600" b="1" dirty="0"/>
              <a:t>	</a:t>
            </a:r>
            <a:r>
              <a:rPr lang="en-US" altLang="zh-TW" sz="3600" b="1" dirty="0">
                <a:solidFill>
                  <a:srgbClr val="00B050"/>
                </a:solidFill>
              </a:rPr>
              <a:t>11:1~15:33 </a:t>
            </a:r>
            <a:r>
              <a:rPr lang="zh-TW" altLang="en-US" sz="3600" b="1" dirty="0" smtClean="0">
                <a:solidFill>
                  <a:srgbClr val="00B050"/>
                </a:solidFill>
              </a:rPr>
              <a:t>生活潔淨</a:t>
            </a:r>
            <a:r>
              <a:rPr lang="zh-TW" altLang="en-US" sz="3600" b="1" dirty="0">
                <a:solidFill>
                  <a:srgbClr val="00B050"/>
                </a:solidFill>
              </a:rPr>
              <a:t>的指示</a:t>
            </a:r>
          </a:p>
          <a:p>
            <a:pPr lvl="1" eaLnBrk="1" hangingPunct="1">
              <a:lnSpc>
                <a:spcPct val="80000"/>
              </a:lnSpc>
              <a:buFontTx/>
              <a:buNone/>
            </a:pPr>
            <a:r>
              <a:rPr lang="zh-TW" altLang="en-US" sz="3600" b="1" dirty="0"/>
              <a:t>		</a:t>
            </a:r>
            <a:r>
              <a:rPr lang="en-US" altLang="zh-TW" sz="3600" b="1" dirty="0"/>
              <a:t>		</a:t>
            </a:r>
            <a:r>
              <a:rPr lang="en-US" altLang="zh-TW" sz="3600" b="1" dirty="0">
                <a:solidFill>
                  <a:srgbClr val="C00000"/>
                </a:solidFill>
              </a:rPr>
              <a:t>16:1-34 </a:t>
            </a:r>
            <a:r>
              <a:rPr lang="zh-TW" altLang="en-US" sz="3600" b="1" dirty="0">
                <a:solidFill>
                  <a:srgbClr val="C00000"/>
                </a:solidFill>
              </a:rPr>
              <a:t>贖罪日</a:t>
            </a:r>
          </a:p>
          <a:p>
            <a:pPr eaLnBrk="1" hangingPunct="1">
              <a:lnSpc>
                <a:spcPct val="80000"/>
              </a:lnSpc>
              <a:buFontTx/>
              <a:buNone/>
            </a:pPr>
            <a:r>
              <a:rPr lang="zh-TW" altLang="en-US" sz="3600" b="1" dirty="0"/>
              <a:t>		 </a:t>
            </a:r>
            <a:r>
              <a:rPr lang="en-US" altLang="zh-TW" sz="3600" b="1" dirty="0"/>
              <a:t>	</a:t>
            </a:r>
            <a:r>
              <a:rPr lang="en-US" altLang="zh-TW" sz="3600" b="1" dirty="0">
                <a:solidFill>
                  <a:srgbClr val="00B050"/>
                </a:solidFill>
              </a:rPr>
              <a:t>17:1~20:27 </a:t>
            </a:r>
            <a:r>
              <a:rPr lang="zh-TW" altLang="en-US" sz="3600" b="1" dirty="0" smtClean="0">
                <a:solidFill>
                  <a:srgbClr val="00B050"/>
                </a:solidFill>
              </a:rPr>
              <a:t>社會聖潔的指引</a:t>
            </a:r>
            <a:endParaRPr lang="zh-TW" altLang="en-US" sz="3600" b="1" dirty="0">
              <a:solidFill>
                <a:srgbClr val="00B050"/>
              </a:solidFill>
            </a:endParaRPr>
          </a:p>
          <a:p>
            <a:pPr eaLnBrk="1" hangingPunct="1">
              <a:lnSpc>
                <a:spcPct val="80000"/>
              </a:lnSpc>
              <a:buFontTx/>
              <a:buNone/>
            </a:pPr>
            <a:r>
              <a:rPr lang="zh-TW" altLang="en-US" sz="3600" b="1" dirty="0"/>
              <a:t>		</a:t>
            </a:r>
            <a:r>
              <a:rPr lang="zh-TW" altLang="en-US" sz="3600" b="1" dirty="0">
                <a:solidFill>
                  <a:srgbClr val="0000FF"/>
                </a:solidFill>
              </a:rPr>
              <a:t> </a:t>
            </a:r>
            <a:r>
              <a:rPr lang="en-US" altLang="zh-TW" sz="3600" b="1" dirty="0">
                <a:solidFill>
                  <a:srgbClr val="0000FF"/>
                </a:solidFill>
              </a:rPr>
              <a:t>21:1~22:33 </a:t>
            </a:r>
            <a:r>
              <a:rPr lang="zh-TW" altLang="en-US" sz="3600" b="1" dirty="0">
                <a:solidFill>
                  <a:srgbClr val="0000FF"/>
                </a:solidFill>
              </a:rPr>
              <a:t>祭司職責及獻祭指示</a:t>
            </a:r>
          </a:p>
          <a:p>
            <a:pPr eaLnBrk="1" hangingPunct="1">
              <a:lnSpc>
                <a:spcPct val="80000"/>
              </a:lnSpc>
              <a:buFontTx/>
              <a:buNone/>
            </a:pPr>
            <a:r>
              <a:rPr lang="zh-TW" altLang="en-US" sz="3600" b="1" dirty="0"/>
              <a:t>	</a:t>
            </a:r>
            <a:r>
              <a:rPr lang="en-US" altLang="zh-TW" sz="3600" b="1" dirty="0">
                <a:solidFill>
                  <a:srgbClr val="7030A0"/>
                </a:solidFill>
              </a:rPr>
              <a:t>23:1~25:55 </a:t>
            </a:r>
            <a:r>
              <a:rPr lang="zh-TW" altLang="en-US" sz="3600" b="1" dirty="0">
                <a:solidFill>
                  <a:srgbClr val="7030A0"/>
                </a:solidFill>
              </a:rPr>
              <a:t>聖曆之指示</a:t>
            </a:r>
          </a:p>
          <a:p>
            <a:pPr eaLnBrk="1" hangingPunct="1">
              <a:lnSpc>
                <a:spcPct val="80000"/>
              </a:lnSpc>
              <a:buFontTx/>
              <a:buNone/>
            </a:pPr>
            <a:r>
              <a:rPr lang="zh-TW" altLang="en-US" sz="3600" b="1" dirty="0"/>
              <a:t>	</a:t>
            </a:r>
            <a:r>
              <a:rPr lang="en-US" altLang="zh-TW" sz="3600" b="1" dirty="0"/>
              <a:t>26:1-46</a:t>
            </a:r>
            <a:r>
              <a:rPr lang="zh-TW" altLang="en-US" sz="3600" b="1" dirty="0"/>
              <a:t>祝福與咒詛</a:t>
            </a:r>
          </a:p>
          <a:p>
            <a:pPr eaLnBrk="1" hangingPunct="1">
              <a:lnSpc>
                <a:spcPct val="80000"/>
              </a:lnSpc>
              <a:buFontTx/>
              <a:buNone/>
            </a:pPr>
            <a:r>
              <a:rPr lang="zh-TW" altLang="en-US" sz="3600" b="1" dirty="0"/>
              <a:t>	</a:t>
            </a:r>
            <a:r>
              <a:rPr lang="en-US" altLang="zh-TW" sz="3600" b="1" dirty="0"/>
              <a:t>27:1-34</a:t>
            </a:r>
            <a:r>
              <a:rPr lang="zh-TW" altLang="en-US" sz="3600" b="1" dirty="0"/>
              <a:t>歸聖的估價與贖價</a:t>
            </a:r>
          </a:p>
        </p:txBody>
      </p:sp>
    </p:spTree>
    <p:extLst>
      <p:ext uri="{BB962C8B-B14F-4D97-AF65-F5344CB8AC3E}">
        <p14:creationId xmlns:p14="http://schemas.microsoft.com/office/powerpoint/2010/main" xmlns="" val="2576192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normAutofit/>
          </a:bodyPr>
          <a:lstStyle/>
          <a:p>
            <a:pPr>
              <a:defRPr/>
            </a:pPr>
            <a:r>
              <a:rPr lang="en-US" altLang="zh-TW" sz="3600" b="1" dirty="0">
                <a:solidFill>
                  <a:schemeClr val="accent6">
                    <a:lumMod val="50000"/>
                  </a:schemeClr>
                </a:solidFill>
              </a:rPr>
              <a:t>16:1-34</a:t>
            </a:r>
            <a:r>
              <a:rPr lang="zh-TW" altLang="zh-TW" sz="3600" b="1" dirty="0">
                <a:solidFill>
                  <a:schemeClr val="accent6">
                    <a:lumMod val="50000"/>
                  </a:schemeClr>
                </a:solidFill>
              </a:rPr>
              <a:t>：贖罪和每年贖罪日的條例</a:t>
            </a:r>
            <a:endParaRPr lang="zh-TW" altLang="en-US" sz="3600" dirty="0"/>
          </a:p>
        </p:txBody>
      </p:sp>
      <p:sp>
        <p:nvSpPr>
          <p:cNvPr id="22531" name="內容版面配置區 2"/>
          <p:cNvSpPr>
            <a:spLocks noGrp="1"/>
          </p:cNvSpPr>
          <p:nvPr>
            <p:ph idx="1"/>
          </p:nvPr>
        </p:nvSpPr>
        <p:spPr>
          <a:xfrm>
            <a:off x="724437" y="2364078"/>
            <a:ext cx="7679029" cy="3313091"/>
          </a:xfrm>
        </p:spPr>
        <p:txBody>
          <a:bodyPr>
            <a:noAutofit/>
          </a:bodyPr>
          <a:lstStyle/>
          <a:p>
            <a:pPr>
              <a:defRPr/>
            </a:pPr>
            <a:r>
              <a:rPr lang="zh-TW" altLang="zh-TW" sz="3300" b="1" dirty="0">
                <a:solidFill>
                  <a:srgbClr val="002060"/>
                </a:solidFill>
                <a:latin typeface="+mj-ea"/>
                <a:ea typeface="+mj-ea"/>
              </a:rPr>
              <a:t>1.贖罪日，在猶太曆七月十日舉行。</a:t>
            </a:r>
          </a:p>
          <a:p>
            <a:pPr>
              <a:defRPr/>
            </a:pPr>
            <a:r>
              <a:rPr lang="zh-TW" altLang="zh-TW" sz="3300" b="1" dirty="0">
                <a:solidFill>
                  <a:srgbClr val="002060"/>
                </a:solidFill>
                <a:latin typeface="+mj-ea"/>
                <a:ea typeface="+mj-ea"/>
              </a:rPr>
              <a:t>2.所有人不可做工，需守大安息日。</a:t>
            </a:r>
          </a:p>
          <a:p>
            <a:pPr>
              <a:defRPr/>
            </a:pPr>
            <a:r>
              <a:rPr lang="zh-TW" altLang="zh-TW" sz="3300" b="1" dirty="0">
                <a:solidFill>
                  <a:srgbClr val="002060"/>
                </a:solidFill>
                <a:latin typeface="+mj-ea"/>
                <a:ea typeface="+mj-ea"/>
              </a:rPr>
              <a:t>3.大祭司繼承禮，也在此日舉行。</a:t>
            </a:r>
          </a:p>
          <a:p>
            <a:pPr>
              <a:defRPr/>
            </a:pPr>
            <a:r>
              <a:rPr lang="zh-TW" altLang="zh-TW" sz="3300" b="1" dirty="0">
                <a:solidFill>
                  <a:srgbClr val="002060"/>
                </a:solidFill>
                <a:latin typeface="+mj-ea"/>
                <a:ea typeface="+mj-ea"/>
              </a:rPr>
              <a:t>4.此一大贖罪日，只能一年一次，在贖</a:t>
            </a:r>
            <a:endParaRPr lang="en-US" altLang="zh-TW" sz="3300" b="1" dirty="0">
              <a:solidFill>
                <a:srgbClr val="002060"/>
              </a:solidFill>
              <a:latin typeface="+mj-ea"/>
              <a:ea typeface="+mj-ea"/>
            </a:endParaRPr>
          </a:p>
          <a:p>
            <a:pPr marL="0" indent="0">
              <a:buNone/>
              <a:defRPr/>
            </a:pPr>
            <a:r>
              <a:rPr lang="en-US" altLang="zh-TW" sz="3300" b="1" dirty="0">
                <a:solidFill>
                  <a:srgbClr val="002060"/>
                </a:solidFill>
                <a:latin typeface="+mj-ea"/>
                <a:ea typeface="+mj-ea"/>
              </a:rPr>
              <a:t>      </a:t>
            </a:r>
            <a:r>
              <a:rPr lang="zh-TW" altLang="zh-TW" sz="3300" b="1" dirty="0">
                <a:solidFill>
                  <a:srgbClr val="002060"/>
                </a:solidFill>
                <a:latin typeface="+mj-ea"/>
                <a:ea typeface="+mj-ea"/>
              </a:rPr>
              <a:t>罪日，由大祭司舉行。</a:t>
            </a:r>
            <a:endParaRPr lang="zh-TW" altLang="en-US" sz="3300" b="1" dirty="0">
              <a:solidFill>
                <a:srgbClr val="002060"/>
              </a:solidFill>
              <a:latin typeface="+mj-ea"/>
              <a:ea typeface="+mj-ea"/>
            </a:endParaRPr>
          </a:p>
        </p:txBody>
      </p:sp>
    </p:spTree>
    <p:extLst>
      <p:ext uri="{BB962C8B-B14F-4D97-AF65-F5344CB8AC3E}">
        <p14:creationId xmlns:p14="http://schemas.microsoft.com/office/powerpoint/2010/main" xmlns="" val="774517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normAutofit/>
          </a:bodyPr>
          <a:lstStyle/>
          <a:p>
            <a:pPr>
              <a:defRPr/>
            </a:pPr>
            <a:r>
              <a:rPr lang="en-US" altLang="zh-TW" b="1" dirty="0">
                <a:solidFill>
                  <a:schemeClr val="accent6">
                    <a:lumMod val="50000"/>
                  </a:schemeClr>
                </a:solidFill>
              </a:rPr>
              <a:t>16:1-34  </a:t>
            </a:r>
            <a:r>
              <a:rPr lang="zh-TW" altLang="zh-TW" b="1" dirty="0">
                <a:solidFill>
                  <a:schemeClr val="accent6">
                    <a:lumMod val="50000"/>
                  </a:schemeClr>
                </a:solidFill>
              </a:rPr>
              <a:t>贖罪和每年贖罪日的條例</a:t>
            </a:r>
            <a:endParaRPr lang="zh-TW" altLang="en-US" dirty="0">
              <a:solidFill>
                <a:schemeClr val="accent6">
                  <a:lumMod val="50000"/>
                </a:schemeClr>
              </a:solidFill>
            </a:endParaRPr>
          </a:p>
        </p:txBody>
      </p:sp>
      <p:sp>
        <p:nvSpPr>
          <p:cNvPr id="13315" name="內容版面配置區 2"/>
          <p:cNvSpPr>
            <a:spLocks noGrp="1"/>
          </p:cNvSpPr>
          <p:nvPr>
            <p:ph idx="1"/>
          </p:nvPr>
        </p:nvSpPr>
        <p:spPr>
          <a:xfrm>
            <a:off x="1236372" y="1417638"/>
            <a:ext cx="6819363" cy="5021799"/>
          </a:xfrm>
        </p:spPr>
        <p:txBody>
          <a:bodyPr>
            <a:noAutofit/>
          </a:bodyPr>
          <a:lstStyle/>
          <a:p>
            <a:pPr>
              <a:defRPr/>
            </a:pPr>
            <a:r>
              <a:rPr lang="zh-TW" altLang="zh-TW" sz="3600" b="1" dirty="0">
                <a:solidFill>
                  <a:schemeClr val="bg2">
                    <a:lumMod val="10000"/>
                  </a:schemeClr>
                </a:solidFill>
              </a:rPr>
              <a:t>16: 1-2 </a:t>
            </a:r>
            <a:r>
              <a:rPr lang="en-US" altLang="zh-TW" sz="3600" b="1" dirty="0">
                <a:solidFill>
                  <a:schemeClr val="bg2">
                    <a:lumMod val="10000"/>
                  </a:schemeClr>
                </a:solidFill>
              </a:rPr>
              <a:t>   </a:t>
            </a:r>
            <a:r>
              <a:rPr lang="zh-TW" altLang="zh-TW" sz="3600" b="1" dirty="0">
                <a:solidFill>
                  <a:schemeClr val="bg2">
                    <a:lumMod val="10000"/>
                  </a:schemeClr>
                </a:solidFill>
              </a:rPr>
              <a:t>導言</a:t>
            </a:r>
          </a:p>
          <a:p>
            <a:pPr>
              <a:defRPr/>
            </a:pPr>
            <a:r>
              <a:rPr lang="zh-TW" altLang="zh-TW" sz="3600" b="1" dirty="0">
                <a:solidFill>
                  <a:schemeClr val="bg2">
                    <a:lumMod val="10000"/>
                  </a:schemeClr>
                </a:solidFill>
              </a:rPr>
              <a:t>16:3-5 </a:t>
            </a:r>
            <a:r>
              <a:rPr lang="en-US" altLang="zh-TW" sz="3600" b="1" dirty="0">
                <a:solidFill>
                  <a:schemeClr val="bg2">
                    <a:lumMod val="10000"/>
                  </a:schemeClr>
                </a:solidFill>
              </a:rPr>
              <a:t>	   </a:t>
            </a:r>
            <a:r>
              <a:rPr lang="zh-TW" altLang="zh-TW" sz="3600" b="1" dirty="0">
                <a:solidFill>
                  <a:schemeClr val="bg2">
                    <a:lumMod val="10000"/>
                  </a:schemeClr>
                </a:solidFill>
              </a:rPr>
              <a:t>祭物與衣服</a:t>
            </a:r>
          </a:p>
          <a:p>
            <a:pPr>
              <a:defRPr/>
            </a:pPr>
            <a:r>
              <a:rPr lang="zh-TW" altLang="zh-TW" sz="3600" b="1" dirty="0">
                <a:solidFill>
                  <a:schemeClr val="bg2">
                    <a:lumMod val="10000"/>
                  </a:schemeClr>
                </a:solidFill>
              </a:rPr>
              <a:t>16:6-10 </a:t>
            </a:r>
            <a:r>
              <a:rPr lang="en-US" altLang="zh-TW" sz="3600" b="1" dirty="0">
                <a:solidFill>
                  <a:schemeClr val="bg2">
                    <a:lumMod val="10000"/>
                  </a:schemeClr>
                </a:solidFill>
              </a:rPr>
              <a:t>  </a:t>
            </a:r>
            <a:r>
              <a:rPr lang="zh-TW" altLang="zh-TW" sz="3600" b="1" dirty="0">
                <a:solidFill>
                  <a:schemeClr val="bg2">
                    <a:lumMod val="10000"/>
                  </a:schemeClr>
                </a:solidFill>
              </a:rPr>
              <a:t>贖罪禮儀概論</a:t>
            </a:r>
          </a:p>
          <a:p>
            <a:pPr>
              <a:defRPr/>
            </a:pPr>
            <a:r>
              <a:rPr lang="zh-TW" altLang="zh-TW" sz="3600" b="1" dirty="0">
                <a:solidFill>
                  <a:schemeClr val="bg2">
                    <a:lumMod val="10000"/>
                  </a:schemeClr>
                </a:solidFill>
              </a:rPr>
              <a:t>16:11-28 贖罪禮儀詳細說明</a:t>
            </a:r>
          </a:p>
          <a:p>
            <a:pPr>
              <a:defRPr/>
            </a:pPr>
            <a:r>
              <a:rPr lang="zh-TW" altLang="zh-TW" sz="3600" b="1" dirty="0">
                <a:solidFill>
                  <a:schemeClr val="bg2">
                    <a:lumMod val="10000"/>
                  </a:schemeClr>
                </a:solidFill>
              </a:rPr>
              <a:t>16:11-19 灑血儀式</a:t>
            </a:r>
          </a:p>
          <a:p>
            <a:pPr>
              <a:defRPr/>
            </a:pPr>
            <a:r>
              <a:rPr lang="zh-TW" altLang="zh-TW" sz="3600" b="1" dirty="0">
                <a:solidFill>
                  <a:schemeClr val="bg2">
                    <a:lumMod val="10000"/>
                  </a:schemeClr>
                </a:solidFill>
              </a:rPr>
              <a:t>16:20-22 放羊儀式</a:t>
            </a:r>
          </a:p>
          <a:p>
            <a:pPr>
              <a:defRPr/>
            </a:pPr>
            <a:r>
              <a:rPr lang="zh-TW" altLang="zh-TW" sz="3600" b="1" dirty="0">
                <a:solidFill>
                  <a:schemeClr val="bg2">
                    <a:lumMod val="10000"/>
                  </a:schemeClr>
                </a:solidFill>
              </a:rPr>
              <a:t>16:23-28 潔淨儀式</a:t>
            </a:r>
          </a:p>
          <a:p>
            <a:pPr>
              <a:defRPr/>
            </a:pPr>
            <a:r>
              <a:rPr lang="zh-TW" altLang="zh-TW" sz="3600" b="1" dirty="0">
                <a:solidFill>
                  <a:schemeClr val="bg2">
                    <a:lumMod val="10000"/>
                  </a:schemeClr>
                </a:solidFill>
              </a:rPr>
              <a:t>16:29-34 會眾的本份</a:t>
            </a:r>
            <a:endParaRPr lang="zh-TW" altLang="en-US" sz="3600" b="1" dirty="0">
              <a:solidFill>
                <a:schemeClr val="bg2">
                  <a:lumMod val="10000"/>
                </a:schemeClr>
              </a:solidFill>
            </a:endParaRPr>
          </a:p>
        </p:txBody>
      </p:sp>
    </p:spTree>
    <p:extLst>
      <p:ext uri="{BB962C8B-B14F-4D97-AF65-F5344CB8AC3E}">
        <p14:creationId xmlns:p14="http://schemas.microsoft.com/office/powerpoint/2010/main" xmlns="" val="2283171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1081825" y="386367"/>
            <a:ext cx="6576275" cy="1017430"/>
          </a:xfrm>
        </p:spPr>
        <p:txBody>
          <a:bodyPr>
            <a:noAutofit/>
          </a:bodyPr>
          <a:lstStyle/>
          <a:p>
            <a:pPr algn="l">
              <a:defRPr/>
            </a:pPr>
            <a:r>
              <a:rPr lang="en-US" altLang="zh-TW" sz="3200" b="1" dirty="0">
                <a:solidFill>
                  <a:schemeClr val="accent6">
                    <a:lumMod val="50000"/>
                  </a:schemeClr>
                </a:solidFill>
              </a:rPr>
              <a:t>16:1-34</a:t>
            </a:r>
            <a:r>
              <a:rPr lang="zh-TW" altLang="zh-TW" sz="3200" b="1" dirty="0">
                <a:solidFill>
                  <a:schemeClr val="accent6">
                    <a:lumMod val="50000"/>
                  </a:schemeClr>
                </a:solidFill>
              </a:rPr>
              <a:t>：贖罪和每年贖罪日的</a:t>
            </a:r>
            <a:r>
              <a:rPr lang="zh-TW" altLang="zh-TW" sz="3200" b="1" dirty="0" smtClean="0">
                <a:solidFill>
                  <a:schemeClr val="accent6">
                    <a:lumMod val="50000"/>
                  </a:schemeClr>
                </a:solidFill>
              </a:rPr>
              <a:t>條例</a:t>
            </a:r>
            <a:endParaRPr lang="zh-TW" altLang="en-US" sz="3200" dirty="0">
              <a:solidFill>
                <a:schemeClr val="accent6">
                  <a:lumMod val="50000"/>
                </a:schemeClr>
              </a:solidFill>
            </a:endParaRPr>
          </a:p>
        </p:txBody>
      </p:sp>
      <p:sp>
        <p:nvSpPr>
          <p:cNvPr id="46083" name="內容版面配置區 2"/>
          <p:cNvSpPr>
            <a:spLocks noGrp="1"/>
          </p:cNvSpPr>
          <p:nvPr>
            <p:ph idx="1"/>
          </p:nvPr>
        </p:nvSpPr>
        <p:spPr>
          <a:xfrm>
            <a:off x="540913" y="1764405"/>
            <a:ext cx="8126569" cy="4842457"/>
          </a:xfrm>
        </p:spPr>
        <p:txBody>
          <a:bodyPr>
            <a:noAutofit/>
          </a:bodyPr>
          <a:lstStyle/>
          <a:p>
            <a:r>
              <a:rPr lang="zh-TW" altLang="zh-TW" sz="4000" b="1" dirty="0" smtClean="0">
                <a:solidFill>
                  <a:schemeClr val="bg2">
                    <a:lumMod val="10000"/>
                  </a:schemeClr>
                </a:solidFill>
                <a:latin typeface="標楷體" panose="03000509000000000000" pitchFamily="65" charset="-120"/>
                <a:ea typeface="標楷體" panose="03000509000000000000" pitchFamily="65" charset="-120"/>
              </a:rPr>
              <a:t>16</a:t>
            </a:r>
            <a:r>
              <a:rPr lang="zh-TW" altLang="zh-TW" sz="4000" b="1" dirty="0">
                <a:solidFill>
                  <a:schemeClr val="bg2">
                    <a:lumMod val="10000"/>
                  </a:schemeClr>
                </a:solidFill>
                <a:latin typeface="標楷體" panose="03000509000000000000" pitchFamily="65" charset="-120"/>
                <a:ea typeface="標楷體" panose="03000509000000000000" pitchFamily="65" charset="-120"/>
              </a:rPr>
              <a:t>:33 伊著為著聖的</a:t>
            </a:r>
            <a:r>
              <a:rPr lang="zh-TW" altLang="zh-TW" sz="4000" b="1" dirty="0">
                <a:solidFill>
                  <a:srgbClr val="C00000"/>
                </a:solidFill>
                <a:latin typeface="標楷體" panose="03000509000000000000" pitchFamily="65" charset="-120"/>
                <a:ea typeface="標楷體" panose="03000509000000000000" pitchFamily="65" charset="-120"/>
              </a:rPr>
              <a:t>聖所</a:t>
            </a:r>
            <a:r>
              <a:rPr lang="zh-TW" altLang="zh-TW" sz="4000" b="1" dirty="0">
                <a:solidFill>
                  <a:schemeClr val="bg2">
                    <a:lumMod val="10000"/>
                  </a:schemeClr>
                </a:solidFill>
                <a:latin typeface="標楷體" panose="03000509000000000000" pitchFamily="65" charset="-120"/>
                <a:ea typeface="標楷體" panose="03000509000000000000" pitchFamily="65" charset="-120"/>
              </a:rPr>
              <a:t>贖罪，也為著</a:t>
            </a:r>
            <a:r>
              <a:rPr lang="zh-TW" altLang="zh-TW" sz="4000" b="1" dirty="0">
                <a:solidFill>
                  <a:srgbClr val="C00000"/>
                </a:solidFill>
                <a:latin typeface="標楷體" panose="03000509000000000000" pitchFamily="65" charset="-120"/>
                <a:ea typeface="標楷體" panose="03000509000000000000" pitchFamily="65" charset="-120"/>
              </a:rPr>
              <a:t>會幕</a:t>
            </a:r>
            <a:r>
              <a:rPr lang="zh-TW" altLang="zh-TW" sz="4000" b="1" dirty="0">
                <a:solidFill>
                  <a:schemeClr val="bg2">
                    <a:lumMod val="10000"/>
                  </a:schemeClr>
                </a:solidFill>
                <a:latin typeface="標楷體" panose="03000509000000000000" pitchFamily="65" charset="-120"/>
                <a:ea typeface="標楷體" panose="03000509000000000000" pitchFamily="65" charset="-120"/>
              </a:rPr>
              <a:t>及</a:t>
            </a:r>
            <a:r>
              <a:rPr lang="zh-TW" altLang="zh-TW" sz="4000" b="1" dirty="0">
                <a:solidFill>
                  <a:srgbClr val="C00000"/>
                </a:solidFill>
                <a:latin typeface="標楷體" panose="03000509000000000000" pitchFamily="65" charset="-120"/>
                <a:ea typeface="標楷體" panose="03000509000000000000" pitchFamily="65" charset="-120"/>
              </a:rPr>
              <a:t>祭壇</a:t>
            </a:r>
            <a:r>
              <a:rPr lang="zh-TW" altLang="zh-TW" sz="4000" b="1" dirty="0">
                <a:solidFill>
                  <a:schemeClr val="bg2">
                    <a:lumMod val="10000"/>
                  </a:schemeClr>
                </a:solidFill>
                <a:latin typeface="標楷體" panose="03000509000000000000" pitchFamily="65" charset="-120"/>
                <a:ea typeface="標楷體" panose="03000509000000000000" pitchFamily="65" charset="-120"/>
              </a:rPr>
              <a:t>贖罪，閣為著</a:t>
            </a:r>
            <a:r>
              <a:rPr lang="zh-TW" altLang="zh-TW" sz="4000" b="1" dirty="0">
                <a:solidFill>
                  <a:srgbClr val="C00000"/>
                </a:solidFill>
                <a:latin typeface="標楷體" panose="03000509000000000000" pitchFamily="65" charset="-120"/>
                <a:ea typeface="標楷體" panose="03000509000000000000" pitchFamily="65" charset="-120"/>
              </a:rPr>
              <a:t>眾祭司</a:t>
            </a:r>
            <a:r>
              <a:rPr lang="zh-TW" altLang="zh-TW" sz="4000" b="1" dirty="0">
                <a:solidFill>
                  <a:schemeClr val="bg2">
                    <a:lumMod val="10000"/>
                  </a:schemeClr>
                </a:solidFill>
                <a:latin typeface="標楷體" panose="03000509000000000000" pitchFamily="65" charset="-120"/>
                <a:ea typeface="標楷體" panose="03000509000000000000" pitchFamily="65" charset="-120"/>
              </a:rPr>
              <a:t>及</a:t>
            </a:r>
            <a:r>
              <a:rPr lang="zh-TW" altLang="zh-TW" sz="4000" b="1" dirty="0">
                <a:solidFill>
                  <a:srgbClr val="C00000"/>
                </a:solidFill>
                <a:latin typeface="標楷體" panose="03000509000000000000" pitchFamily="65" charset="-120"/>
                <a:ea typeface="標楷體" panose="03000509000000000000" pitchFamily="65" charset="-120"/>
              </a:rPr>
              <a:t>全會的百姓</a:t>
            </a:r>
            <a:r>
              <a:rPr lang="zh-TW" altLang="zh-TW" sz="4000" b="1" dirty="0">
                <a:solidFill>
                  <a:schemeClr val="bg2">
                    <a:lumMod val="10000"/>
                  </a:schemeClr>
                </a:solidFill>
                <a:latin typeface="標楷體" panose="03000509000000000000" pitchFamily="65" charset="-120"/>
                <a:ea typeface="標楷體" panose="03000509000000000000" pitchFamily="65" charset="-120"/>
              </a:rPr>
              <a:t>贖罪。</a:t>
            </a:r>
            <a:endParaRPr lang="en-US" altLang="zh-TW" sz="4000" b="1" dirty="0">
              <a:solidFill>
                <a:schemeClr val="bg2">
                  <a:lumMod val="10000"/>
                </a:schemeClr>
              </a:solidFill>
              <a:latin typeface="標楷體" panose="03000509000000000000" pitchFamily="65" charset="-120"/>
              <a:ea typeface="標楷體" panose="03000509000000000000" pitchFamily="65" charset="-120"/>
            </a:endParaRPr>
          </a:p>
          <a:p>
            <a:r>
              <a:rPr lang="zh-TW" altLang="zh-TW" sz="4000" b="1" dirty="0">
                <a:solidFill>
                  <a:schemeClr val="bg2">
                    <a:lumMod val="10000"/>
                  </a:schemeClr>
                </a:solidFill>
                <a:latin typeface="標楷體" panose="03000509000000000000" pitchFamily="65" charset="-120"/>
                <a:ea typeface="標楷體" panose="03000509000000000000" pitchFamily="65" charset="-120"/>
              </a:rPr>
              <a:t>16:34 這著做恁永遠的例就是因為以色列人一切的罪，著</a:t>
            </a:r>
            <a:r>
              <a:rPr lang="zh-TW" altLang="zh-TW" sz="4000" b="1" dirty="0">
                <a:solidFill>
                  <a:srgbClr val="C00000"/>
                </a:solidFill>
                <a:latin typeface="標楷體" panose="03000509000000000000" pitchFamily="65" charset="-120"/>
                <a:ea typeface="標楷體" panose="03000509000000000000" pitchFamily="65" charset="-120"/>
              </a:rPr>
              <a:t>一年一擺</a:t>
            </a:r>
            <a:r>
              <a:rPr lang="zh-TW" altLang="zh-TW" sz="4000" b="1" dirty="0">
                <a:solidFill>
                  <a:schemeClr val="bg2">
                    <a:lumMod val="10000"/>
                  </a:schemeClr>
                </a:solidFill>
                <a:latin typeface="標楷體" panose="03000509000000000000" pitchFamily="65" charset="-120"/>
                <a:ea typeface="標楷體" panose="03000509000000000000" pitchFamily="65" charset="-120"/>
              </a:rPr>
              <a:t>為著</a:t>
            </a:r>
            <a:r>
              <a:rPr lang="en-US" altLang="zh-TW" sz="4000" b="1" dirty="0">
                <a:solidFill>
                  <a:schemeClr val="bg2">
                    <a:lumMod val="10000"/>
                  </a:schemeClr>
                </a:solidFill>
                <a:latin typeface="標楷體" panose="03000509000000000000" pitchFamily="65" charset="-120"/>
                <a:ea typeface="標楷體" panose="03000509000000000000" pitchFamily="65" charset="-120"/>
              </a:rPr>
              <a:t>in</a:t>
            </a:r>
            <a:r>
              <a:rPr lang="zh-TW" altLang="zh-TW" sz="4000" b="1" dirty="0">
                <a:solidFill>
                  <a:schemeClr val="bg2">
                    <a:lumMod val="10000"/>
                  </a:schemeClr>
                </a:solidFill>
                <a:latin typeface="標楷體" panose="03000509000000000000" pitchFamily="65" charset="-120"/>
                <a:ea typeface="標楷體" panose="03000509000000000000" pitchFamily="65" charset="-120"/>
              </a:rPr>
              <a:t>贖罪。亞倫就照耶和華所命令摩西的來行。</a:t>
            </a:r>
            <a:endParaRPr lang="zh-TW" altLang="en-US" sz="40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99844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noAutofit/>
          </a:bodyPr>
          <a:lstStyle/>
          <a:p>
            <a:r>
              <a:rPr lang="zh-TW" altLang="en-US" sz="5400" b="1" dirty="0" smtClean="0">
                <a:solidFill>
                  <a:schemeClr val="accent6">
                    <a:lumMod val="50000"/>
                  </a:schemeClr>
                </a:solidFill>
                <a:latin typeface="+mj-ea"/>
              </a:rPr>
              <a:t>獻祭：補過與替贖</a:t>
            </a:r>
            <a:r>
              <a:rPr lang="en-US" altLang="zh-TW" sz="5400" b="1" dirty="0" smtClean="0">
                <a:solidFill>
                  <a:schemeClr val="accent6">
                    <a:lumMod val="50000"/>
                  </a:schemeClr>
                </a:solidFill>
                <a:latin typeface="+mj-ea"/>
              </a:rPr>
              <a:t/>
            </a:r>
            <a:br>
              <a:rPr lang="en-US" altLang="zh-TW" sz="5400" b="1" dirty="0" smtClean="0">
                <a:solidFill>
                  <a:schemeClr val="accent6">
                    <a:lumMod val="50000"/>
                  </a:schemeClr>
                </a:solidFill>
                <a:latin typeface="+mj-ea"/>
              </a:rPr>
            </a:br>
            <a:r>
              <a:rPr lang="en-US" altLang="zh-TW" sz="2400" b="1" dirty="0" smtClean="0">
                <a:solidFill>
                  <a:schemeClr val="accent6">
                    <a:lumMod val="50000"/>
                  </a:schemeClr>
                </a:solidFill>
                <a:latin typeface="+mj-ea"/>
              </a:rPr>
              <a:t>Wenham, G. J. </a:t>
            </a:r>
            <a:r>
              <a:rPr lang="en-US" altLang="zh-TW" sz="2400" b="1" i="1" dirty="0" smtClean="0">
                <a:solidFill>
                  <a:schemeClr val="accent6">
                    <a:lumMod val="50000"/>
                  </a:schemeClr>
                </a:solidFill>
                <a:latin typeface="+mj-ea"/>
              </a:rPr>
              <a:t>The Book of Leviticus. </a:t>
            </a:r>
            <a:r>
              <a:rPr lang="en-US" altLang="zh-TW" sz="2400" b="1" dirty="0" smtClean="0">
                <a:solidFill>
                  <a:schemeClr val="accent6">
                    <a:lumMod val="50000"/>
                  </a:schemeClr>
                </a:solidFill>
                <a:latin typeface="+mj-ea"/>
              </a:rPr>
              <a:t>NICOT.</a:t>
            </a:r>
            <a:endParaRPr lang="zh-TW" altLang="en-US" sz="5400" b="1" dirty="0">
              <a:solidFill>
                <a:schemeClr val="accent6">
                  <a:lumMod val="50000"/>
                </a:schemeClr>
              </a:solidFill>
              <a:latin typeface="+mj-ea"/>
            </a:endParaRPr>
          </a:p>
        </p:txBody>
      </p:sp>
      <p:sp>
        <p:nvSpPr>
          <p:cNvPr id="22531" name="內容版面配置區 2"/>
          <p:cNvSpPr>
            <a:spLocks noGrp="1"/>
          </p:cNvSpPr>
          <p:nvPr>
            <p:ph idx="1"/>
          </p:nvPr>
        </p:nvSpPr>
        <p:spPr>
          <a:xfrm>
            <a:off x="457200" y="1790164"/>
            <a:ext cx="8429223" cy="4675031"/>
          </a:xfrm>
        </p:spPr>
        <p:txBody>
          <a:bodyPr>
            <a:normAutofit fontScale="55000" lnSpcReduction="20000"/>
          </a:bodyPr>
          <a:lstStyle/>
          <a:p>
            <a:pPr marL="0" indent="0" algn="ctr">
              <a:buNone/>
              <a:defRPr/>
            </a:pPr>
            <a:r>
              <a:rPr lang="zh-TW" altLang="en-US" sz="8400" b="1" dirty="0" smtClean="0">
                <a:solidFill>
                  <a:srgbClr val="0070C0"/>
                </a:solidFill>
              </a:rPr>
              <a:t>獻祭補過與替贖</a:t>
            </a:r>
            <a:endParaRPr lang="en-US" altLang="zh-TW" sz="8400" b="1" dirty="0">
              <a:solidFill>
                <a:srgbClr val="0070C0"/>
              </a:solidFill>
            </a:endParaRPr>
          </a:p>
          <a:p>
            <a:pPr marL="0" indent="0" algn="ctr">
              <a:buNone/>
              <a:defRPr/>
            </a:pPr>
            <a:r>
              <a:rPr lang="zh-TW" altLang="en-US" sz="8000" b="1" dirty="0" smtClean="0">
                <a:solidFill>
                  <a:srgbClr val="00B050"/>
                </a:solidFill>
                <a:latin typeface="+mj-ea"/>
                <a:ea typeface="+mj-ea"/>
              </a:rPr>
              <a:t>←聖化       ←清洗</a:t>
            </a:r>
            <a:endParaRPr lang="en-US" altLang="zh-TW" sz="8000" b="1" dirty="0">
              <a:solidFill>
                <a:srgbClr val="00B050"/>
              </a:solidFill>
              <a:latin typeface="+mj-ea"/>
              <a:ea typeface="+mj-ea"/>
            </a:endParaRPr>
          </a:p>
          <a:p>
            <a:pPr marL="0" indent="0" algn="ctr">
              <a:buNone/>
              <a:defRPr/>
            </a:pPr>
            <a:r>
              <a:rPr lang="zh-TW" altLang="en-US" sz="12600" b="1" dirty="0" smtClean="0">
                <a:solidFill>
                  <a:srgbClr val="C00000"/>
                </a:solidFill>
                <a:latin typeface="標楷體" panose="03000509000000000000" pitchFamily="65" charset="-120"/>
                <a:ea typeface="標楷體" panose="03000509000000000000" pitchFamily="65" charset="-120"/>
              </a:rPr>
              <a:t>聖潔  潔淨  不潔淨</a:t>
            </a:r>
            <a:endParaRPr lang="en-US" altLang="zh-TW" sz="12600" b="1" dirty="0">
              <a:solidFill>
                <a:srgbClr val="C00000"/>
              </a:solidFill>
              <a:latin typeface="標楷體" panose="03000509000000000000" pitchFamily="65" charset="-120"/>
              <a:ea typeface="標楷體" panose="03000509000000000000" pitchFamily="65" charset="-120"/>
            </a:endParaRPr>
          </a:p>
          <a:p>
            <a:pPr marL="0" indent="0" algn="ctr">
              <a:buNone/>
              <a:defRPr/>
            </a:pPr>
            <a:r>
              <a:rPr lang="zh-TW" altLang="en-US" sz="8000" b="1" dirty="0" smtClean="0">
                <a:solidFill>
                  <a:srgbClr val="002060"/>
                </a:solidFill>
                <a:latin typeface="+mj-ea"/>
                <a:ea typeface="+mj-ea"/>
              </a:rPr>
              <a:t>從俗→        污染→</a:t>
            </a:r>
            <a:endParaRPr lang="en-US" altLang="zh-TW" sz="8000" b="1" dirty="0">
              <a:solidFill>
                <a:srgbClr val="002060"/>
              </a:solidFill>
              <a:latin typeface="+mj-ea"/>
              <a:ea typeface="+mj-ea"/>
            </a:endParaRPr>
          </a:p>
          <a:p>
            <a:pPr marL="0" indent="0" algn="ctr">
              <a:buNone/>
              <a:defRPr/>
            </a:pPr>
            <a:r>
              <a:rPr lang="zh-TW" altLang="zh-TW" sz="8700" b="1" dirty="0" smtClean="0">
                <a:solidFill>
                  <a:schemeClr val="tx1">
                    <a:lumMod val="95000"/>
                    <a:lumOff val="5000"/>
                  </a:schemeClr>
                </a:solidFill>
                <a:latin typeface="+mj-ea"/>
                <a:ea typeface="+mj-ea"/>
              </a:rPr>
              <a:t>罪</a:t>
            </a:r>
            <a:r>
              <a:rPr lang="zh-TW" altLang="en-US" sz="8700" b="1" dirty="0" smtClean="0">
                <a:solidFill>
                  <a:schemeClr val="tx1">
                    <a:lumMod val="95000"/>
                    <a:lumOff val="5000"/>
                  </a:schemeClr>
                </a:solidFill>
                <a:latin typeface="+mj-ea"/>
                <a:ea typeface="+mj-ea"/>
              </a:rPr>
              <a:t>與病弱</a:t>
            </a:r>
            <a:endParaRPr lang="zh-TW" altLang="en-US" sz="8700" b="1" dirty="0">
              <a:solidFill>
                <a:schemeClr val="tx1">
                  <a:lumMod val="95000"/>
                  <a:lumOff val="5000"/>
                </a:schemeClr>
              </a:solidFill>
              <a:latin typeface="+mj-ea"/>
              <a:ea typeface="+mj-ea"/>
            </a:endParaRPr>
          </a:p>
        </p:txBody>
      </p:sp>
    </p:spTree>
    <p:extLst>
      <p:ext uri="{BB962C8B-B14F-4D97-AF65-F5344CB8AC3E}">
        <p14:creationId xmlns:p14="http://schemas.microsoft.com/office/powerpoint/2010/main" xmlns="" val="3395154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noAutofit/>
          </a:bodyPr>
          <a:lstStyle/>
          <a:p>
            <a:r>
              <a:rPr lang="zh-TW" altLang="en-US" sz="5400" b="1" dirty="0">
                <a:solidFill>
                  <a:srgbClr val="7030A0"/>
                </a:solidFill>
                <a:latin typeface="標楷體" panose="03000509000000000000" pitchFamily="65" charset="-120"/>
                <a:ea typeface="標楷體" panose="03000509000000000000" pitchFamily="65" charset="-120"/>
              </a:rPr>
              <a:t>聖潔</a:t>
            </a:r>
          </a:p>
        </p:txBody>
      </p:sp>
      <p:sp>
        <p:nvSpPr>
          <p:cNvPr id="22531" name="內容版面配置區 2"/>
          <p:cNvSpPr>
            <a:spLocks noGrp="1"/>
          </p:cNvSpPr>
          <p:nvPr>
            <p:ph idx="1"/>
          </p:nvPr>
        </p:nvSpPr>
        <p:spPr>
          <a:xfrm>
            <a:off x="1485900" y="1828800"/>
            <a:ext cx="6172200" cy="4675031"/>
          </a:xfrm>
        </p:spPr>
        <p:txBody>
          <a:bodyPr>
            <a:normAutofit fontScale="62500" lnSpcReduction="20000"/>
          </a:bodyPr>
          <a:lstStyle/>
          <a:p>
            <a:pPr marL="0" indent="0" algn="ctr">
              <a:buNone/>
              <a:defRPr/>
            </a:pPr>
            <a:r>
              <a:rPr lang="zh-TW" altLang="en-US" sz="10500" b="1" dirty="0">
                <a:solidFill>
                  <a:srgbClr val="002060"/>
                </a:solidFill>
              </a:rPr>
              <a:t>↑</a:t>
            </a:r>
            <a:endParaRPr lang="en-US" altLang="zh-TW" sz="10500" b="1" dirty="0">
              <a:solidFill>
                <a:srgbClr val="002060"/>
              </a:solidFill>
            </a:endParaRPr>
          </a:p>
          <a:p>
            <a:pPr marL="0" indent="0" algn="ctr">
              <a:buNone/>
              <a:defRPr/>
            </a:pPr>
            <a:r>
              <a:rPr lang="zh-TW" altLang="zh-TW" sz="12600" b="1" dirty="0">
                <a:solidFill>
                  <a:srgbClr val="C00000"/>
                </a:solidFill>
              </a:rPr>
              <a:t>贖</a:t>
            </a:r>
            <a:endParaRPr lang="en-US" altLang="zh-TW" sz="12600" b="1" dirty="0">
              <a:solidFill>
                <a:srgbClr val="C00000"/>
              </a:solidFill>
            </a:endParaRPr>
          </a:p>
          <a:p>
            <a:pPr marL="0" indent="0" algn="ctr">
              <a:buNone/>
              <a:defRPr/>
            </a:pPr>
            <a:r>
              <a:rPr lang="zh-TW" altLang="en-US" sz="10500" b="1" dirty="0">
                <a:solidFill>
                  <a:srgbClr val="002060"/>
                </a:solidFill>
              </a:rPr>
              <a:t>↑</a:t>
            </a:r>
            <a:endParaRPr lang="en-US" altLang="zh-TW" sz="10500" b="1" dirty="0">
              <a:solidFill>
                <a:srgbClr val="002060"/>
              </a:solidFill>
            </a:endParaRPr>
          </a:p>
          <a:p>
            <a:pPr marL="0" indent="0" algn="ctr">
              <a:buNone/>
              <a:defRPr/>
            </a:pPr>
            <a:r>
              <a:rPr lang="zh-TW" altLang="zh-TW" sz="15150" b="1" dirty="0">
                <a:solidFill>
                  <a:schemeClr val="tx1">
                    <a:lumMod val="95000"/>
                    <a:lumOff val="5000"/>
                  </a:schemeClr>
                </a:solidFill>
              </a:rPr>
              <a:t>罪</a:t>
            </a:r>
            <a:endParaRPr lang="zh-TW" altLang="en-US" sz="15150" b="1" dirty="0">
              <a:solidFill>
                <a:schemeClr val="tx1">
                  <a:lumMod val="95000"/>
                  <a:lumOff val="5000"/>
                </a:schemeClr>
              </a:solidFill>
            </a:endParaRPr>
          </a:p>
        </p:txBody>
      </p:sp>
    </p:spTree>
    <p:extLst>
      <p:ext uri="{BB962C8B-B14F-4D97-AF65-F5344CB8AC3E}">
        <p14:creationId xmlns:p14="http://schemas.microsoft.com/office/powerpoint/2010/main" xmlns="" val="3209309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rgbClr val="C00000"/>
                </a:solidFill>
              </a:rPr>
              <a:t>公義與聖潔並具的神</a:t>
            </a:r>
            <a:endParaRPr lang="zh-TW" altLang="en-US" sz="4000" b="1" dirty="0">
              <a:solidFill>
                <a:srgbClr val="C00000"/>
              </a:solidFill>
            </a:endParaRPr>
          </a:p>
        </p:txBody>
      </p:sp>
      <p:sp>
        <p:nvSpPr>
          <p:cNvPr id="5" name="內容版面配置區 4"/>
          <p:cNvSpPr>
            <a:spLocks noGrp="1"/>
          </p:cNvSpPr>
          <p:nvPr>
            <p:ph idx="1"/>
          </p:nvPr>
        </p:nvSpPr>
        <p:spPr>
          <a:xfrm>
            <a:off x="457200" y="2412374"/>
            <a:ext cx="8229600" cy="3159766"/>
          </a:xfrm>
        </p:spPr>
        <p:txBody>
          <a:bodyPr>
            <a:normAutofit/>
          </a:bodyPr>
          <a:lstStyle/>
          <a:p>
            <a:pPr marL="0" indent="0" algn="ctr">
              <a:buNone/>
            </a:pPr>
            <a:r>
              <a:rPr lang="zh-TW" altLang="en-US" sz="5400" b="1" dirty="0">
                <a:solidFill>
                  <a:srgbClr val="7030A0"/>
                </a:solidFill>
              </a:rPr>
              <a:t>祭司神學</a:t>
            </a:r>
            <a:endParaRPr lang="en-US" altLang="zh-TW" sz="5400" b="1" dirty="0">
              <a:solidFill>
                <a:srgbClr val="7030A0"/>
              </a:solidFill>
            </a:endParaRPr>
          </a:p>
          <a:p>
            <a:pPr marL="0" indent="0" algn="ctr">
              <a:buNone/>
            </a:pPr>
            <a:r>
              <a:rPr lang="zh-TW" altLang="en-US" sz="5400" b="1" dirty="0">
                <a:solidFill>
                  <a:srgbClr val="7030A0"/>
                </a:solidFill>
              </a:rPr>
              <a:t>整合</a:t>
            </a:r>
            <a:endParaRPr lang="en-US" altLang="zh-TW" sz="5400" b="1" dirty="0">
              <a:solidFill>
                <a:srgbClr val="7030A0"/>
              </a:solidFill>
            </a:endParaRPr>
          </a:p>
          <a:p>
            <a:pPr marL="0" indent="0" algn="ctr">
              <a:buNone/>
            </a:pPr>
            <a:r>
              <a:rPr lang="zh-TW" altLang="en-US" sz="5400" b="1" dirty="0">
                <a:solidFill>
                  <a:srgbClr val="7030A0"/>
                </a:solidFill>
              </a:rPr>
              <a:t>申命記神學</a:t>
            </a:r>
          </a:p>
        </p:txBody>
      </p:sp>
    </p:spTree>
    <p:extLst>
      <p:ext uri="{BB962C8B-B14F-4D97-AF65-F5344CB8AC3E}">
        <p14:creationId xmlns:p14="http://schemas.microsoft.com/office/powerpoint/2010/main" xmlns="" val="3440889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60608"/>
            <a:ext cx="8229600" cy="978795"/>
          </a:xfrm>
        </p:spPr>
        <p:txBody>
          <a:bodyPr/>
          <a:lstStyle/>
          <a:p>
            <a:r>
              <a:rPr lang="zh-TW" altLang="en-US" b="1" dirty="0" smtClean="0">
                <a:solidFill>
                  <a:schemeClr val="accent6">
                    <a:lumMod val="50000"/>
                  </a:schemeClr>
                </a:solidFill>
              </a:rPr>
              <a:t>（例）第一以賽亞：</a:t>
            </a:r>
            <a:r>
              <a:rPr lang="zh-TW" altLang="en-US" b="1" dirty="0" smtClean="0">
                <a:solidFill>
                  <a:srgbClr val="C00000"/>
                </a:solidFill>
              </a:rPr>
              <a:t>行公義</a:t>
            </a:r>
            <a:r>
              <a:rPr lang="zh-TW" altLang="en-US" b="1" dirty="0">
                <a:solidFill>
                  <a:srgbClr val="C00000"/>
                </a:solidFill>
              </a:rPr>
              <a:t>＞</a:t>
            </a:r>
            <a:r>
              <a:rPr lang="zh-TW" altLang="en-US" b="1" dirty="0" smtClean="0">
                <a:solidFill>
                  <a:srgbClr val="C00000"/>
                </a:solidFill>
              </a:rPr>
              <a:t>贖罪祭</a:t>
            </a:r>
            <a:r>
              <a:rPr lang="zh-TW" altLang="en-US" b="1" dirty="0">
                <a:solidFill>
                  <a:srgbClr val="C00000"/>
                </a:solidFill>
              </a:rPr>
              <a:t>？</a:t>
            </a:r>
          </a:p>
        </p:txBody>
      </p:sp>
      <p:sp>
        <p:nvSpPr>
          <p:cNvPr id="5" name="內容版面配置區 4"/>
          <p:cNvSpPr>
            <a:spLocks noGrp="1"/>
          </p:cNvSpPr>
          <p:nvPr>
            <p:ph idx="1"/>
          </p:nvPr>
        </p:nvSpPr>
        <p:spPr>
          <a:xfrm>
            <a:off x="367048" y="1716915"/>
            <a:ext cx="8509715" cy="4877068"/>
          </a:xfrm>
        </p:spPr>
        <p:txBody>
          <a:bodyPr>
            <a:normAutofit fontScale="62500" lnSpcReduction="20000"/>
          </a:bodyPr>
          <a:lstStyle/>
          <a:p>
            <a:r>
              <a:rPr lang="zh-TW" altLang="zh-TW" sz="2700" dirty="0"/>
              <a:t>以賽亞書</a:t>
            </a:r>
            <a:endParaRPr lang="en-US" altLang="zh-TW" sz="2700" dirty="0"/>
          </a:p>
          <a:p>
            <a:r>
              <a:rPr lang="en-US" altLang="zh-TW" sz="4500" dirty="0">
                <a:solidFill>
                  <a:schemeClr val="bg2">
                    <a:lumMod val="10000"/>
                  </a:schemeClr>
                </a:solidFill>
                <a:latin typeface="標楷體" panose="03000509000000000000" pitchFamily="65" charset="-120"/>
                <a:ea typeface="標楷體" panose="03000509000000000000" pitchFamily="65" charset="-120"/>
              </a:rPr>
              <a:t>1:10</a:t>
            </a:r>
            <a:r>
              <a:rPr lang="zh-TW" altLang="zh-TW" sz="4500" dirty="0">
                <a:solidFill>
                  <a:schemeClr val="bg2">
                    <a:lumMod val="10000"/>
                  </a:schemeClr>
                </a:solidFill>
                <a:latin typeface="標楷體" panose="03000509000000000000" pitchFamily="65" charset="-120"/>
                <a:ea typeface="標楷體" panose="03000509000000000000" pitchFamily="65" charset="-120"/>
              </a:rPr>
              <a:t>恁所多瑪的官長啊，著聽耶和華的話！恁蛾摩拉的百姓啊，著俯耳孔聽咱的上帝的教示！</a:t>
            </a:r>
          </a:p>
          <a:p>
            <a:r>
              <a:rPr lang="en-US" altLang="zh-TW" sz="4500" dirty="0">
                <a:solidFill>
                  <a:schemeClr val="bg2">
                    <a:lumMod val="10000"/>
                  </a:schemeClr>
                </a:solidFill>
                <a:latin typeface="標楷體" panose="03000509000000000000" pitchFamily="65" charset="-120"/>
                <a:ea typeface="標楷體" panose="03000509000000000000" pitchFamily="65" charset="-120"/>
              </a:rPr>
              <a:t>1:11</a:t>
            </a:r>
            <a:r>
              <a:rPr lang="zh-TW" altLang="zh-TW" sz="4500" dirty="0">
                <a:solidFill>
                  <a:schemeClr val="bg2">
                    <a:lumMod val="10000"/>
                  </a:schemeClr>
                </a:solidFill>
                <a:latin typeface="標楷體" panose="03000509000000000000" pitchFamily="65" charset="-120"/>
                <a:ea typeface="標楷體" panose="03000509000000000000" pitchFamily="65" charset="-120"/>
              </a:rPr>
              <a:t>耶和華講：</a:t>
            </a:r>
            <a:r>
              <a:rPr lang="zh-TW" altLang="zh-TW" sz="4500" b="1" dirty="0">
                <a:solidFill>
                  <a:srgbClr val="C00000"/>
                </a:solidFill>
                <a:latin typeface="標楷體" panose="03000509000000000000" pitchFamily="65" charset="-120"/>
                <a:ea typeface="標楷體" panose="03000509000000000000" pitchFamily="65" charset="-120"/>
              </a:rPr>
              <a:t>恁獻許多祭物互我，有甚麼利益？</a:t>
            </a:r>
            <a:r>
              <a:rPr lang="zh-TW" altLang="zh-TW" sz="4500" dirty="0">
                <a:solidFill>
                  <a:schemeClr val="bg2">
                    <a:lumMod val="10000"/>
                  </a:schemeClr>
                </a:solidFill>
                <a:latin typeface="標楷體" panose="03000509000000000000" pitchFamily="65" charset="-120"/>
                <a:ea typeface="標楷體" panose="03000509000000000000" pitchFamily="65" charset="-120"/>
              </a:rPr>
              <a:t>公綿羊的燒祭及肥的精牲的油，我已經飽厭啦；牛</a:t>
            </a:r>
            <a:r>
              <a:rPr lang="zh-TW" altLang="en-US" sz="4500" dirty="0">
                <a:solidFill>
                  <a:schemeClr val="bg2">
                    <a:lumMod val="10000"/>
                  </a:schemeClr>
                </a:solidFill>
                <a:latin typeface="標楷體" panose="03000509000000000000" pitchFamily="65" charset="-120"/>
                <a:ea typeface="標楷體" panose="03000509000000000000" pitchFamily="65" charset="-120"/>
              </a:rPr>
              <a:t>公</a:t>
            </a:r>
            <a:r>
              <a:rPr lang="zh-TW" altLang="zh-TW" sz="4500" dirty="0">
                <a:solidFill>
                  <a:schemeClr val="bg2">
                    <a:lumMod val="10000"/>
                  </a:schemeClr>
                </a:solidFill>
                <a:latin typeface="標楷體" panose="03000509000000000000" pitchFamily="65" charset="-120"/>
                <a:ea typeface="標楷體" panose="03000509000000000000" pitchFamily="65" charset="-120"/>
              </a:rPr>
              <a:t>的血，羊仔的血，山羊</a:t>
            </a:r>
            <a:r>
              <a:rPr lang="zh-TW" altLang="en-US" sz="4500" dirty="0">
                <a:solidFill>
                  <a:schemeClr val="bg2">
                    <a:lumMod val="10000"/>
                  </a:schemeClr>
                </a:solidFill>
                <a:latin typeface="標楷體" panose="03000509000000000000" pitchFamily="65" charset="-120"/>
                <a:ea typeface="標楷體" panose="03000509000000000000" pitchFamily="65" charset="-120"/>
              </a:rPr>
              <a:t>公</a:t>
            </a:r>
            <a:r>
              <a:rPr lang="zh-TW" altLang="zh-TW" sz="4500" dirty="0">
                <a:solidFill>
                  <a:schemeClr val="bg2">
                    <a:lumMod val="10000"/>
                  </a:schemeClr>
                </a:solidFill>
                <a:latin typeface="標楷體" panose="03000509000000000000" pitchFamily="65" charset="-120"/>
                <a:ea typeface="標楷體" panose="03000509000000000000" pitchFamily="65" charset="-120"/>
              </a:rPr>
              <a:t>的血，我攏無歡喜。</a:t>
            </a:r>
            <a:r>
              <a:rPr lang="en-US" altLang="zh-TW" sz="4500" dirty="0">
                <a:solidFill>
                  <a:schemeClr val="bg2">
                    <a:lumMod val="10000"/>
                  </a:schemeClr>
                </a:solidFill>
                <a:latin typeface="標楷體" panose="03000509000000000000" pitchFamily="65" charset="-120"/>
                <a:ea typeface="標楷體" panose="03000509000000000000" pitchFamily="65" charset="-120"/>
              </a:rPr>
              <a:t>1:12</a:t>
            </a:r>
            <a:r>
              <a:rPr lang="zh-TW" altLang="zh-TW" sz="4500" dirty="0">
                <a:solidFill>
                  <a:schemeClr val="bg2">
                    <a:lumMod val="10000"/>
                  </a:schemeClr>
                </a:solidFill>
                <a:latin typeface="標楷體" panose="03000509000000000000" pitchFamily="65" charset="-120"/>
                <a:ea typeface="標楷體" panose="03000509000000000000" pitchFamily="65" charset="-120"/>
              </a:rPr>
              <a:t>恁來朝見我，是誰對恁討此個，來</a:t>
            </a:r>
            <a:r>
              <a:rPr lang="zh-TW" altLang="en-US" sz="4500" dirty="0">
                <a:solidFill>
                  <a:schemeClr val="bg2">
                    <a:lumMod val="10000"/>
                  </a:schemeClr>
                </a:solidFill>
                <a:latin typeface="標楷體" panose="03000509000000000000" pitchFamily="65" charset="-120"/>
                <a:ea typeface="標楷體" panose="03000509000000000000" pitchFamily="65" charset="-120"/>
              </a:rPr>
              <a:t>糟</a:t>
            </a:r>
            <a:r>
              <a:rPr lang="zh-TW" altLang="zh-TW" sz="4500" dirty="0">
                <a:solidFill>
                  <a:schemeClr val="bg2">
                    <a:lumMod val="10000"/>
                  </a:schemeClr>
                </a:solidFill>
                <a:latin typeface="標楷體" panose="03000509000000000000" pitchFamily="65" charset="-120"/>
                <a:ea typeface="標楷體" panose="03000509000000000000" pitchFamily="65" charset="-120"/>
              </a:rPr>
              <a:t>踏我的院啊？</a:t>
            </a:r>
            <a:r>
              <a:rPr lang="en-US" altLang="zh-TW" sz="4500" dirty="0">
                <a:solidFill>
                  <a:schemeClr val="bg2">
                    <a:lumMod val="10000"/>
                  </a:schemeClr>
                </a:solidFill>
                <a:latin typeface="標楷體" panose="03000509000000000000" pitchFamily="65" charset="-120"/>
                <a:ea typeface="標楷體" panose="03000509000000000000" pitchFamily="65" charset="-120"/>
              </a:rPr>
              <a:t>1:15</a:t>
            </a:r>
            <a:r>
              <a:rPr lang="zh-TW" altLang="zh-TW" sz="4500" dirty="0">
                <a:solidFill>
                  <a:schemeClr val="bg2">
                    <a:lumMod val="10000"/>
                  </a:schemeClr>
                </a:solidFill>
                <a:latin typeface="標楷體" panose="03000509000000000000" pitchFamily="65" charset="-120"/>
                <a:ea typeface="標楷體" panose="03000509000000000000" pitchFamily="65" charset="-120"/>
              </a:rPr>
              <a:t>恁抬起手，我欲掩目睭呣看恁；恁多多祈禱，我也呣聽。恁的手滿滿</a:t>
            </a:r>
            <a:r>
              <a:rPr lang="zh-TW" altLang="en-US" sz="4500" dirty="0">
                <a:solidFill>
                  <a:schemeClr val="bg2">
                    <a:lumMod val="10000"/>
                  </a:schemeClr>
                </a:solidFill>
                <a:latin typeface="標楷體" panose="03000509000000000000" pitchFamily="65" charset="-120"/>
                <a:ea typeface="標楷體" panose="03000509000000000000" pitchFamily="65" charset="-120"/>
              </a:rPr>
              <a:t>殺</a:t>
            </a:r>
            <a:r>
              <a:rPr lang="zh-TW" altLang="zh-TW" sz="4500" dirty="0">
                <a:solidFill>
                  <a:schemeClr val="bg2">
                    <a:lumMod val="10000"/>
                  </a:schemeClr>
                </a:solidFill>
                <a:latin typeface="標楷體" panose="03000509000000000000" pitchFamily="65" charset="-120"/>
                <a:ea typeface="標楷體" panose="03000509000000000000" pitchFamily="65" charset="-120"/>
              </a:rPr>
              <a:t>人的血。</a:t>
            </a:r>
          </a:p>
          <a:p>
            <a:r>
              <a:rPr lang="en-US" altLang="zh-TW" sz="5100" b="1" dirty="0">
                <a:solidFill>
                  <a:schemeClr val="bg2">
                    <a:lumMod val="10000"/>
                  </a:schemeClr>
                </a:solidFill>
                <a:latin typeface="標楷體" panose="03000509000000000000" pitchFamily="65" charset="-120"/>
                <a:ea typeface="標楷體" panose="03000509000000000000" pitchFamily="65" charset="-120"/>
              </a:rPr>
              <a:t>1:16</a:t>
            </a:r>
            <a:r>
              <a:rPr lang="zh-TW" altLang="zh-TW" sz="5100" b="1" dirty="0">
                <a:solidFill>
                  <a:schemeClr val="bg2">
                    <a:lumMod val="10000"/>
                  </a:schemeClr>
                </a:solidFill>
                <a:latin typeface="標楷體" panose="03000509000000000000" pitchFamily="65" charset="-120"/>
                <a:ea typeface="標楷體" panose="03000509000000000000" pitchFamily="65" charset="-120"/>
              </a:rPr>
              <a:t>恁著洗、來家己清氣，對我的目睭前除去恁所行的歹，息恁的做歹，</a:t>
            </a:r>
            <a:r>
              <a:rPr lang="en-US" altLang="zh-TW" sz="5100" b="1" dirty="0">
                <a:solidFill>
                  <a:srgbClr val="C00000"/>
                </a:solidFill>
                <a:latin typeface="標楷體" panose="03000509000000000000" pitchFamily="65" charset="-120"/>
                <a:ea typeface="標楷體" panose="03000509000000000000" pitchFamily="65" charset="-120"/>
              </a:rPr>
              <a:t>1:17</a:t>
            </a:r>
            <a:r>
              <a:rPr lang="zh-TW" altLang="zh-TW" sz="5100" b="1" dirty="0">
                <a:solidFill>
                  <a:srgbClr val="C00000"/>
                </a:solidFill>
                <a:latin typeface="標楷體" panose="03000509000000000000" pitchFamily="65" charset="-120"/>
                <a:ea typeface="標楷體" panose="03000509000000000000" pitchFamily="65" charset="-120"/>
              </a:rPr>
              <a:t>學習行好，尋公平，拯救受壓制的；給無父的子伸冤，為守寡人辯護。</a:t>
            </a:r>
            <a:endParaRPr lang="zh-TW" altLang="en-US" sz="51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70945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63640"/>
            <a:ext cx="8229600" cy="862884"/>
          </a:xfrm>
        </p:spPr>
        <p:txBody>
          <a:bodyPr/>
          <a:lstStyle/>
          <a:p>
            <a:r>
              <a:rPr lang="zh-TW" altLang="en-US" b="1" dirty="0">
                <a:solidFill>
                  <a:schemeClr val="accent6">
                    <a:lumMod val="50000"/>
                  </a:schemeClr>
                </a:solidFill>
              </a:rPr>
              <a:t>（例）第二</a:t>
            </a:r>
            <a:r>
              <a:rPr lang="zh-TW" altLang="en-US" b="1" dirty="0" smtClean="0">
                <a:solidFill>
                  <a:schemeClr val="accent6">
                    <a:lumMod val="50000"/>
                  </a:schemeClr>
                </a:solidFill>
              </a:rPr>
              <a:t>以賽亞：</a:t>
            </a:r>
            <a:r>
              <a:rPr lang="zh-TW" altLang="en-US" b="1" dirty="0" smtClean="0">
                <a:solidFill>
                  <a:srgbClr val="C00000"/>
                </a:solidFill>
              </a:rPr>
              <a:t>贖罪祭</a:t>
            </a:r>
            <a:r>
              <a:rPr lang="zh-TW" altLang="en-US" b="1" dirty="0">
                <a:solidFill>
                  <a:srgbClr val="C00000"/>
                </a:solidFill>
              </a:rPr>
              <a:t>＞</a:t>
            </a:r>
            <a:r>
              <a:rPr lang="zh-TW" altLang="en-US" b="1" dirty="0" smtClean="0">
                <a:solidFill>
                  <a:srgbClr val="C00000"/>
                </a:solidFill>
              </a:rPr>
              <a:t>行公</a:t>
            </a:r>
            <a:r>
              <a:rPr lang="zh-TW" altLang="en-US" b="1" dirty="0">
                <a:solidFill>
                  <a:srgbClr val="C00000"/>
                </a:solidFill>
              </a:rPr>
              <a:t>義？</a:t>
            </a:r>
          </a:p>
        </p:txBody>
      </p:sp>
      <p:sp>
        <p:nvSpPr>
          <p:cNvPr id="5" name="內容版面配置區 4"/>
          <p:cNvSpPr>
            <a:spLocks noGrp="1"/>
          </p:cNvSpPr>
          <p:nvPr>
            <p:ph idx="1"/>
          </p:nvPr>
        </p:nvSpPr>
        <p:spPr>
          <a:xfrm>
            <a:off x="540913" y="1558344"/>
            <a:ext cx="8145887" cy="5061397"/>
          </a:xfrm>
        </p:spPr>
        <p:txBody>
          <a:bodyPr>
            <a:normAutofit/>
          </a:bodyPr>
          <a:lstStyle/>
          <a:p>
            <a:r>
              <a:rPr lang="zh-TW" altLang="zh-TW" sz="2700" dirty="0"/>
              <a:t>以賽亞書</a:t>
            </a:r>
            <a:endParaRPr lang="en-US" altLang="zh-TW" sz="2700" dirty="0"/>
          </a:p>
          <a:p>
            <a:pPr>
              <a:lnSpc>
                <a:spcPct val="80000"/>
              </a:lnSpc>
            </a:pPr>
            <a:r>
              <a:rPr lang="en-US" altLang="zh-TW" sz="2800" dirty="0">
                <a:solidFill>
                  <a:schemeClr val="bg2">
                    <a:lumMod val="10000"/>
                  </a:schemeClr>
                </a:solidFill>
                <a:latin typeface="標楷體" panose="03000509000000000000" pitchFamily="65" charset="-120"/>
                <a:ea typeface="標楷體" panose="03000509000000000000" pitchFamily="65" charset="-120"/>
              </a:rPr>
              <a:t>53:4</a:t>
            </a:r>
            <a:r>
              <a:rPr lang="zh-TW" altLang="en-US" sz="2800" dirty="0">
                <a:solidFill>
                  <a:schemeClr val="bg2">
                    <a:lumMod val="10000"/>
                  </a:schemeClr>
                </a:solidFill>
                <a:latin typeface="標楷體" panose="03000509000000000000" pitchFamily="65" charset="-120"/>
                <a:ea typeface="標楷體" panose="03000509000000000000" pitchFamily="65" charset="-120"/>
              </a:rPr>
              <a:t>伊實在擔當咱的憂悶，背咱的苦痛；總是咱掠做伊受責罰，互上帝拍，閣受苦楚。</a:t>
            </a:r>
            <a:r>
              <a:rPr lang="en-US" altLang="zh-TW" sz="2800" dirty="0">
                <a:solidFill>
                  <a:schemeClr val="bg2">
                    <a:lumMod val="10000"/>
                  </a:schemeClr>
                </a:solidFill>
                <a:latin typeface="標楷體" panose="03000509000000000000" pitchFamily="65" charset="-120"/>
                <a:ea typeface="標楷體" panose="03000509000000000000" pitchFamily="65" charset="-120"/>
              </a:rPr>
              <a:t>53:5</a:t>
            </a:r>
            <a:r>
              <a:rPr lang="zh-TW" altLang="en-US" sz="2800" dirty="0">
                <a:solidFill>
                  <a:schemeClr val="bg2">
                    <a:lumMod val="10000"/>
                  </a:schemeClr>
                </a:solidFill>
                <a:latin typeface="標楷體" panose="03000509000000000000" pitchFamily="65" charset="-120"/>
                <a:ea typeface="標楷體" panose="03000509000000000000" pitchFamily="65" charset="-120"/>
              </a:rPr>
              <a:t>若是伊為著咱的過失受傷，為著咱的罪過受害。伊擔當刑罰，咱得著平安；伊受鞭拍，咱得著醫好。</a:t>
            </a:r>
            <a:r>
              <a:rPr lang="en-US" altLang="zh-TW" sz="2800" dirty="0">
                <a:solidFill>
                  <a:schemeClr val="bg2">
                    <a:lumMod val="10000"/>
                  </a:schemeClr>
                </a:solidFill>
                <a:latin typeface="標楷體" panose="03000509000000000000" pitchFamily="65" charset="-120"/>
                <a:ea typeface="標楷體" panose="03000509000000000000" pitchFamily="65" charset="-120"/>
              </a:rPr>
              <a:t>53:6</a:t>
            </a:r>
            <a:r>
              <a:rPr lang="zh-TW" altLang="en-US" sz="2800" dirty="0">
                <a:solidFill>
                  <a:schemeClr val="bg2">
                    <a:lumMod val="10000"/>
                  </a:schemeClr>
                </a:solidFill>
                <a:latin typeface="標楷體" panose="03000509000000000000" pitchFamily="65" charset="-120"/>
                <a:ea typeface="標楷體" panose="03000509000000000000" pitchFamily="65" charset="-120"/>
              </a:rPr>
              <a:t>咱攏親像羊迷路；逐人行家己的偏路；</a:t>
            </a:r>
            <a:r>
              <a:rPr lang="zh-TW" altLang="en-US" sz="2800" b="1" dirty="0">
                <a:solidFill>
                  <a:srgbClr val="C00000"/>
                </a:solidFill>
                <a:latin typeface="標楷體" panose="03000509000000000000" pitchFamily="65" charset="-120"/>
                <a:ea typeface="標楷體" panose="03000509000000000000" pitchFamily="65" charset="-120"/>
              </a:rPr>
              <a:t>耶和華互咱眾人的罪攏歸佇伊身上。</a:t>
            </a:r>
            <a:endParaRPr lang="en-US" altLang="zh-TW" sz="2800" b="1" dirty="0">
              <a:solidFill>
                <a:srgbClr val="C00000"/>
              </a:solidFill>
              <a:latin typeface="標楷體" panose="03000509000000000000" pitchFamily="65" charset="-120"/>
              <a:ea typeface="標楷體" panose="03000509000000000000" pitchFamily="65" charset="-120"/>
            </a:endParaRPr>
          </a:p>
          <a:p>
            <a:pPr>
              <a:lnSpc>
                <a:spcPct val="80000"/>
              </a:lnSpc>
            </a:pPr>
            <a:r>
              <a:rPr lang="en-US" altLang="zh-TW" sz="3600" b="1" dirty="0">
                <a:solidFill>
                  <a:schemeClr val="bg2">
                    <a:lumMod val="10000"/>
                  </a:schemeClr>
                </a:solidFill>
                <a:latin typeface="標楷體" panose="03000509000000000000" pitchFamily="65" charset="-120"/>
                <a:ea typeface="標楷體" panose="03000509000000000000" pitchFamily="65" charset="-120"/>
              </a:rPr>
              <a:t>53:10 </a:t>
            </a:r>
            <a:r>
              <a:rPr lang="zh-TW" altLang="en-US" sz="3600" b="1" dirty="0">
                <a:solidFill>
                  <a:schemeClr val="bg2">
                    <a:lumMod val="10000"/>
                  </a:schemeClr>
                </a:solidFill>
                <a:latin typeface="標楷體" panose="03000509000000000000" pitchFamily="65" charset="-120"/>
                <a:ea typeface="標楷體" panose="03000509000000000000" pitchFamily="65" charset="-120"/>
              </a:rPr>
              <a:t>總是耶和華歡喜損害伊，互伊受苦痛。</a:t>
            </a:r>
            <a:r>
              <a:rPr lang="zh-TW" altLang="en-US" sz="3600" b="1" dirty="0">
                <a:solidFill>
                  <a:srgbClr val="C00000"/>
                </a:solidFill>
                <a:latin typeface="標楷體" panose="03000509000000000000" pitchFamily="65" charset="-120"/>
                <a:ea typeface="標楷體" panose="03000509000000000000" pitchFamily="65" charset="-120"/>
              </a:rPr>
              <a:t>伊的活命做贖罪的祭。</a:t>
            </a:r>
            <a:r>
              <a:rPr lang="zh-TW" altLang="en-US" sz="3600" b="1" dirty="0">
                <a:solidFill>
                  <a:schemeClr val="bg2">
                    <a:lumMod val="10000"/>
                  </a:schemeClr>
                </a:solidFill>
                <a:latin typeface="標楷體" panose="03000509000000000000" pitchFamily="65" charset="-120"/>
                <a:ea typeface="標楷體" panose="03000509000000000000" pitchFamily="65" charset="-120"/>
              </a:rPr>
              <a:t>彼時伊欲看見後裔，閣加添歲壽。耶和華所歡喜的事欲佇伊的手中亨通。</a:t>
            </a:r>
          </a:p>
        </p:txBody>
      </p:sp>
    </p:spTree>
    <p:extLst>
      <p:ext uri="{BB962C8B-B14F-4D97-AF65-F5344CB8AC3E}">
        <p14:creationId xmlns:p14="http://schemas.microsoft.com/office/powerpoint/2010/main" xmlns="" val="3743302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66671"/>
            <a:ext cx="8229600" cy="695460"/>
          </a:xfrm>
        </p:spPr>
        <p:txBody>
          <a:bodyPr/>
          <a:lstStyle/>
          <a:p>
            <a:r>
              <a:rPr lang="zh-TW" altLang="en-US" b="1" dirty="0" smtClean="0">
                <a:solidFill>
                  <a:schemeClr val="accent6">
                    <a:lumMod val="50000"/>
                  </a:schemeClr>
                </a:solidFill>
              </a:rPr>
              <a:t>耶穌：</a:t>
            </a:r>
            <a:r>
              <a:rPr lang="zh-TW" altLang="en-US" b="1" dirty="0">
                <a:solidFill>
                  <a:srgbClr val="C00000"/>
                </a:solidFill>
              </a:rPr>
              <a:t>行公義＞贖罪祭</a:t>
            </a:r>
            <a:r>
              <a:rPr lang="zh-TW" altLang="en-US" b="1" dirty="0" smtClean="0">
                <a:solidFill>
                  <a:srgbClr val="C00000"/>
                </a:solidFill>
              </a:rPr>
              <a:t>？</a:t>
            </a:r>
            <a:endParaRPr lang="zh-TW" altLang="en-US" b="1" dirty="0">
              <a:solidFill>
                <a:srgbClr val="C00000"/>
              </a:solidFill>
            </a:endParaRPr>
          </a:p>
        </p:txBody>
      </p:sp>
      <p:sp>
        <p:nvSpPr>
          <p:cNvPr id="5" name="內容版面配置區 4"/>
          <p:cNvSpPr>
            <a:spLocks noGrp="1"/>
          </p:cNvSpPr>
          <p:nvPr>
            <p:ph idx="1"/>
          </p:nvPr>
        </p:nvSpPr>
        <p:spPr>
          <a:xfrm>
            <a:off x="560232" y="1871461"/>
            <a:ext cx="8316532" cy="3989231"/>
          </a:xfrm>
        </p:spPr>
        <p:txBody>
          <a:bodyPr>
            <a:normAutofit fontScale="85000" lnSpcReduction="20000"/>
          </a:bodyPr>
          <a:lstStyle/>
          <a:p>
            <a:r>
              <a:rPr lang="zh-TW" altLang="zh-TW" sz="3150" dirty="0"/>
              <a:t>路加福音</a:t>
            </a:r>
            <a:r>
              <a:rPr lang="en-US" altLang="zh-TW" sz="3150" dirty="0"/>
              <a:t>4:18-19//</a:t>
            </a:r>
            <a:r>
              <a:rPr lang="zh-TW" altLang="en-US" sz="3150" dirty="0"/>
              <a:t>賽</a:t>
            </a:r>
            <a:r>
              <a:rPr lang="en-US" altLang="zh-TW" sz="3150" dirty="0"/>
              <a:t>61:1-2+</a:t>
            </a:r>
            <a:r>
              <a:rPr lang="zh-TW" altLang="en-US" sz="3150" dirty="0"/>
              <a:t>太</a:t>
            </a:r>
            <a:r>
              <a:rPr lang="en-US" altLang="zh-TW" sz="3150" dirty="0"/>
              <a:t>25</a:t>
            </a:r>
          </a:p>
          <a:p>
            <a:r>
              <a:rPr lang="zh-TW" altLang="zh-TW" sz="4950" b="1" dirty="0">
                <a:solidFill>
                  <a:schemeClr val="bg2">
                    <a:lumMod val="10000"/>
                  </a:schemeClr>
                </a:solidFill>
                <a:latin typeface="標楷體" panose="03000509000000000000" pitchFamily="65" charset="-120"/>
                <a:ea typeface="標楷體" panose="03000509000000000000" pitchFamily="65" charset="-120"/>
              </a:rPr>
              <a:t>4:18主的神臨到我，因為伊用油抹我，互我傳福音互</a:t>
            </a:r>
            <a:r>
              <a:rPr lang="zh-TW" altLang="zh-TW" sz="4950" b="1" dirty="0">
                <a:solidFill>
                  <a:srgbClr val="C00000"/>
                </a:solidFill>
                <a:latin typeface="標楷體" panose="03000509000000000000" pitchFamily="65" charset="-120"/>
                <a:ea typeface="標楷體" panose="03000509000000000000" pitchFamily="65" charset="-120"/>
              </a:rPr>
              <a:t>喪鄉人</a:t>
            </a:r>
            <a:r>
              <a:rPr lang="zh-TW" altLang="zh-TW" sz="4950" b="1" dirty="0">
                <a:solidFill>
                  <a:schemeClr val="bg2">
                    <a:lumMod val="10000"/>
                  </a:schemeClr>
                </a:solidFill>
                <a:latin typeface="標楷體" panose="03000509000000000000" pitchFamily="65" charset="-120"/>
                <a:ea typeface="標楷體" panose="03000509000000000000" pitchFamily="65" charset="-120"/>
              </a:rPr>
              <a:t>；伊有差我給</a:t>
            </a:r>
            <a:r>
              <a:rPr lang="zh-TW" altLang="zh-TW" sz="4950" b="1" dirty="0">
                <a:solidFill>
                  <a:srgbClr val="C00000"/>
                </a:solidFill>
                <a:latin typeface="標楷體" panose="03000509000000000000" pitchFamily="65" charset="-120"/>
                <a:ea typeface="標楷體" panose="03000509000000000000" pitchFamily="65" charset="-120"/>
              </a:rPr>
              <a:t>受掠的人</a:t>
            </a:r>
            <a:r>
              <a:rPr lang="zh-TW" altLang="zh-TW" sz="4950" b="1" dirty="0">
                <a:solidFill>
                  <a:schemeClr val="bg2">
                    <a:lumMod val="10000"/>
                  </a:schemeClr>
                </a:solidFill>
                <a:latin typeface="標楷體" panose="03000509000000000000" pitchFamily="65" charset="-120"/>
                <a:ea typeface="標楷體" panose="03000509000000000000" pitchFamily="65" charset="-120"/>
              </a:rPr>
              <a:t>講：</a:t>
            </a:r>
            <a:r>
              <a:rPr lang="en-US" altLang="zh-TW" sz="4950" b="1" dirty="0">
                <a:solidFill>
                  <a:schemeClr val="bg2">
                    <a:lumMod val="10000"/>
                  </a:schemeClr>
                </a:solidFill>
                <a:latin typeface="標楷體" panose="03000509000000000000" pitchFamily="65" charset="-120"/>
                <a:ea typeface="標楷體" panose="03000509000000000000" pitchFamily="65" charset="-120"/>
              </a:rPr>
              <a:t>in</a:t>
            </a:r>
            <a:r>
              <a:rPr lang="zh-TW" altLang="zh-TW" sz="4950" b="1" dirty="0">
                <a:solidFill>
                  <a:schemeClr val="bg2">
                    <a:lumMod val="10000"/>
                  </a:schemeClr>
                </a:solidFill>
                <a:latin typeface="標楷體" panose="03000509000000000000" pitchFamily="65" charset="-120"/>
                <a:ea typeface="標楷體" panose="03000509000000000000" pitchFamily="65" charset="-120"/>
              </a:rPr>
              <a:t>會得解放，給</a:t>
            </a:r>
            <a:r>
              <a:rPr lang="zh-TW" altLang="zh-TW" sz="4950" b="1" dirty="0">
                <a:solidFill>
                  <a:srgbClr val="C00000"/>
                </a:solidFill>
                <a:latin typeface="標楷體" panose="03000509000000000000" pitchFamily="65" charset="-120"/>
                <a:ea typeface="標楷體" panose="03000509000000000000" pitchFamily="65" charset="-120"/>
              </a:rPr>
              <a:t>睛暝的</a:t>
            </a:r>
            <a:r>
              <a:rPr lang="zh-TW" altLang="zh-TW" sz="4950" b="1" dirty="0">
                <a:solidFill>
                  <a:schemeClr val="bg2">
                    <a:lumMod val="10000"/>
                  </a:schemeClr>
                </a:solidFill>
                <a:latin typeface="標楷體" panose="03000509000000000000" pitchFamily="65" charset="-120"/>
                <a:ea typeface="標楷體" panose="03000509000000000000" pitchFamily="65" charset="-120"/>
              </a:rPr>
              <a:t>講，</a:t>
            </a:r>
            <a:r>
              <a:rPr lang="en-US" altLang="zh-TW" sz="4950" b="1" dirty="0">
                <a:solidFill>
                  <a:schemeClr val="bg2">
                    <a:lumMod val="10000"/>
                  </a:schemeClr>
                </a:solidFill>
                <a:latin typeface="標楷體" panose="03000509000000000000" pitchFamily="65" charset="-120"/>
                <a:ea typeface="標楷體" panose="03000509000000000000" pitchFamily="65" charset="-120"/>
              </a:rPr>
              <a:t>in</a:t>
            </a:r>
            <a:r>
              <a:rPr lang="zh-TW" altLang="zh-TW" sz="4950" b="1" dirty="0">
                <a:solidFill>
                  <a:schemeClr val="bg2">
                    <a:lumMod val="10000"/>
                  </a:schemeClr>
                </a:solidFill>
                <a:latin typeface="標楷體" panose="03000509000000000000" pitchFamily="65" charset="-120"/>
                <a:ea typeface="標楷體" panose="03000509000000000000" pitchFamily="65" charset="-120"/>
              </a:rPr>
              <a:t>會得著閣光，來解放</a:t>
            </a:r>
            <a:r>
              <a:rPr lang="zh-TW" altLang="zh-TW" sz="4950" b="1" dirty="0">
                <a:solidFill>
                  <a:srgbClr val="C00000"/>
                </a:solidFill>
                <a:latin typeface="標楷體" panose="03000509000000000000" pitchFamily="65" charset="-120"/>
                <a:ea typeface="標楷體" panose="03000509000000000000" pitchFamily="65" charset="-120"/>
              </a:rPr>
              <a:t>受壓制的人</a:t>
            </a:r>
            <a:r>
              <a:rPr lang="zh-TW" altLang="zh-TW" sz="4950" b="1" dirty="0">
                <a:solidFill>
                  <a:schemeClr val="bg2">
                    <a:lumMod val="10000"/>
                  </a:schemeClr>
                </a:solidFill>
                <a:latin typeface="標楷體" panose="03000509000000000000" pitchFamily="65" charset="-120"/>
                <a:ea typeface="標楷體" panose="03000509000000000000" pitchFamily="65" charset="-120"/>
              </a:rPr>
              <a:t>，4:19宣傳主歡喜的年。</a:t>
            </a:r>
            <a:endParaRPr lang="zh-TW" altLang="en-US" sz="4875"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57398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chemeClr val="accent6">
                    <a:lumMod val="50000"/>
                  </a:schemeClr>
                </a:solidFill>
              </a:rPr>
              <a:t>早期祭司神學的內涵與功能</a:t>
            </a:r>
            <a:r>
              <a:rPr lang="en-US" altLang="zh-TW" b="1" dirty="0" smtClean="0">
                <a:solidFill>
                  <a:schemeClr val="accent6">
                    <a:lumMod val="50000"/>
                  </a:schemeClr>
                </a:solidFill>
              </a:rPr>
              <a:t/>
            </a:r>
            <a:br>
              <a:rPr lang="en-US" altLang="zh-TW" b="1" dirty="0" smtClean="0">
                <a:solidFill>
                  <a:schemeClr val="accent6">
                    <a:lumMod val="50000"/>
                  </a:schemeClr>
                </a:solidFill>
              </a:rPr>
            </a:br>
            <a:r>
              <a:rPr lang="zh-TW" altLang="en-US" b="1" dirty="0" smtClean="0">
                <a:solidFill>
                  <a:schemeClr val="accent6">
                    <a:lumMod val="50000"/>
                  </a:schemeClr>
                </a:solidFill>
              </a:rPr>
              <a:t>埃及國家社會結構</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777286"/>
            <a:ext cx="8361608" cy="4855334"/>
          </a:xfrm>
        </p:spPr>
        <p:txBody>
          <a:bodyPr>
            <a:normAutofit/>
          </a:bodyPr>
          <a:lstStyle/>
          <a:p>
            <a:pPr marL="0" indent="0" algn="ctr">
              <a:buNone/>
            </a:pPr>
            <a:r>
              <a:rPr lang="zh-TW" altLang="en-US" sz="3600" b="1" dirty="0" smtClean="0">
                <a:solidFill>
                  <a:srgbClr val="FF0000"/>
                </a:solidFill>
              </a:rPr>
              <a:t>神界</a:t>
            </a:r>
            <a:endParaRPr lang="en-US" altLang="zh-TW" sz="3600" b="1" dirty="0" smtClean="0">
              <a:solidFill>
                <a:srgbClr val="FF0000"/>
              </a:solidFill>
            </a:endParaRPr>
          </a:p>
          <a:p>
            <a:pPr marL="0" indent="0" algn="ctr">
              <a:buNone/>
            </a:pPr>
            <a:r>
              <a:rPr lang="zh-TW" altLang="en-US" sz="3600" b="1" dirty="0" smtClean="0">
                <a:solidFill>
                  <a:srgbClr val="0070C0"/>
                </a:solidFill>
              </a:rPr>
              <a:t>法老</a:t>
            </a:r>
            <a:endParaRPr lang="en-US" altLang="zh-TW" sz="3600" b="1" dirty="0" smtClean="0">
              <a:solidFill>
                <a:srgbClr val="0070C0"/>
              </a:solidFill>
            </a:endParaRPr>
          </a:p>
          <a:p>
            <a:pPr marL="0" indent="0" algn="ctr">
              <a:buNone/>
            </a:pPr>
            <a:r>
              <a:rPr lang="zh-TW" altLang="en-US" sz="2800" b="1" dirty="0" smtClean="0">
                <a:solidFill>
                  <a:srgbClr val="C00000"/>
                </a:solidFill>
              </a:rPr>
              <a:t>祭司團體</a:t>
            </a:r>
            <a:r>
              <a:rPr lang="zh-TW" altLang="en-US" sz="2800" dirty="0" smtClean="0"/>
              <a:t>               皇家成員               軍隊團體</a:t>
            </a:r>
            <a:endParaRPr lang="en-US" altLang="zh-TW" sz="2800" dirty="0" smtClean="0"/>
          </a:p>
          <a:p>
            <a:pPr marL="0" indent="0" algn="ctr">
              <a:buNone/>
            </a:pPr>
            <a:r>
              <a:rPr lang="zh-TW" altLang="en-US" sz="2800" dirty="0" smtClean="0"/>
              <a:t>以神權正當化             行政階層                  以武力維護</a:t>
            </a:r>
            <a:endParaRPr lang="en-US" altLang="zh-TW" sz="2800" dirty="0" smtClean="0"/>
          </a:p>
          <a:p>
            <a:pPr marL="0" indent="0" algn="ctr">
              <a:buNone/>
            </a:pPr>
            <a:r>
              <a:rPr lang="zh-TW" altLang="en-US" sz="2800" dirty="0" smtClean="0"/>
              <a:t>社會階級與價值        農工商百姓       社會階級與</a:t>
            </a:r>
            <a:r>
              <a:rPr lang="zh-TW" altLang="en-US" sz="2800" dirty="0"/>
              <a:t>價值</a:t>
            </a:r>
            <a:endParaRPr lang="en-US" altLang="zh-TW" sz="2800" dirty="0" smtClean="0"/>
          </a:p>
          <a:p>
            <a:pPr marL="0" indent="0" algn="ctr">
              <a:buNone/>
            </a:pPr>
            <a:r>
              <a:rPr lang="zh-TW" altLang="en-US" sz="3600" b="1" dirty="0" smtClean="0">
                <a:solidFill>
                  <a:srgbClr val="002060"/>
                </a:solidFill>
              </a:rPr>
              <a:t>奴隸、奴隸、奴隸</a:t>
            </a:r>
            <a:endParaRPr lang="en-US" altLang="zh-TW" sz="3600" b="1" dirty="0" smtClean="0">
              <a:solidFill>
                <a:srgbClr val="002060"/>
              </a:solidFill>
            </a:endParaRPr>
          </a:p>
          <a:p>
            <a:pPr marL="0" indent="0" algn="ctr">
              <a:buNone/>
            </a:pPr>
            <a:endParaRPr lang="en-US" altLang="zh-TW" dirty="0"/>
          </a:p>
          <a:p>
            <a:pPr marL="0" indent="0">
              <a:buNone/>
            </a:pPr>
            <a:r>
              <a:rPr lang="zh-TW" altLang="en-US" sz="1950" dirty="0">
                <a:solidFill>
                  <a:schemeClr val="accent6">
                    <a:lumMod val="50000"/>
                  </a:schemeClr>
                </a:solidFill>
              </a:rPr>
              <a:t>參</a:t>
            </a:r>
            <a:r>
              <a:rPr lang="en-US" altLang="zh-TW" sz="1950" dirty="0">
                <a:solidFill>
                  <a:schemeClr val="accent6">
                    <a:lumMod val="50000"/>
                  </a:schemeClr>
                </a:solidFill>
              </a:rPr>
              <a:t>Daniel </a:t>
            </a:r>
            <a:r>
              <a:rPr lang="en-US" altLang="zh-TW" sz="1950" dirty="0" err="1">
                <a:solidFill>
                  <a:schemeClr val="accent6">
                    <a:lumMod val="50000"/>
                  </a:schemeClr>
                </a:solidFill>
              </a:rPr>
              <a:t>Erlander</a:t>
            </a:r>
            <a:r>
              <a:rPr lang="en-US" altLang="zh-TW" sz="1950" dirty="0">
                <a:solidFill>
                  <a:schemeClr val="accent6">
                    <a:lumMod val="50000"/>
                  </a:schemeClr>
                </a:solidFill>
              </a:rPr>
              <a:t>, “God births a People</a:t>
            </a:r>
            <a:r>
              <a:rPr lang="en-US" altLang="zh-TW" sz="1950" i="1" dirty="0">
                <a:solidFill>
                  <a:schemeClr val="accent6">
                    <a:lumMod val="50000"/>
                  </a:schemeClr>
                </a:solidFill>
              </a:rPr>
              <a:t>,” Liberating Biblical Study</a:t>
            </a:r>
            <a:r>
              <a:rPr lang="en-US" altLang="zh-TW" sz="1950" dirty="0">
                <a:solidFill>
                  <a:schemeClr val="accent6">
                    <a:lumMod val="50000"/>
                  </a:schemeClr>
                </a:solidFill>
              </a:rPr>
              <a:t>, ed., Laurel Dykstra and </a:t>
            </a:r>
            <a:r>
              <a:rPr lang="en-US" altLang="zh-TW" sz="1950" dirty="0" err="1">
                <a:solidFill>
                  <a:schemeClr val="accent6">
                    <a:lumMod val="50000"/>
                  </a:schemeClr>
                </a:solidFill>
              </a:rPr>
              <a:t>Ched</a:t>
            </a:r>
            <a:r>
              <a:rPr lang="en-US" altLang="zh-TW" sz="1950" dirty="0">
                <a:solidFill>
                  <a:schemeClr val="accent6">
                    <a:lumMod val="50000"/>
                  </a:schemeClr>
                </a:solidFill>
              </a:rPr>
              <a:t> Myers (Eugene, Or.: Cascade Books, 2011), 24-30.</a:t>
            </a:r>
          </a:p>
          <a:p>
            <a:pPr marL="0" indent="0" algn="ctr">
              <a:buNone/>
            </a:pPr>
            <a:endParaRPr lang="zh-TW" altLang="en-US" dirty="0"/>
          </a:p>
        </p:txBody>
      </p:sp>
    </p:spTree>
    <p:extLst>
      <p:ext uri="{BB962C8B-B14F-4D97-AF65-F5344CB8AC3E}">
        <p14:creationId xmlns:p14="http://schemas.microsoft.com/office/powerpoint/2010/main" xmlns="" val="365075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518"/>
            <a:ext cx="8229600" cy="888643"/>
          </a:xfrm>
        </p:spPr>
        <p:txBody>
          <a:bodyPr/>
          <a:lstStyle/>
          <a:p>
            <a:r>
              <a:rPr lang="zh-TW" altLang="en-US" dirty="0" smtClean="0">
                <a:solidFill>
                  <a:schemeClr val="accent6">
                    <a:lumMod val="50000"/>
                  </a:schemeClr>
                </a:solidFill>
              </a:rPr>
              <a:t>保羅：</a:t>
            </a:r>
            <a:r>
              <a:rPr lang="zh-TW" altLang="en-US" b="1" dirty="0">
                <a:solidFill>
                  <a:srgbClr val="C00000"/>
                </a:solidFill>
              </a:rPr>
              <a:t>贖罪祭＞行公義</a:t>
            </a:r>
            <a:r>
              <a:rPr lang="zh-TW" altLang="en-US" b="1" dirty="0" smtClean="0">
                <a:solidFill>
                  <a:srgbClr val="C00000"/>
                </a:solidFill>
              </a:rPr>
              <a:t>？</a:t>
            </a:r>
            <a:endParaRPr lang="zh-TW" altLang="en-US" dirty="0">
              <a:solidFill>
                <a:srgbClr val="C00000"/>
              </a:solidFill>
            </a:endParaRPr>
          </a:p>
        </p:txBody>
      </p:sp>
      <p:sp>
        <p:nvSpPr>
          <p:cNvPr id="5" name="內容版面配置區 4"/>
          <p:cNvSpPr>
            <a:spLocks noGrp="1"/>
          </p:cNvSpPr>
          <p:nvPr>
            <p:ph idx="1"/>
          </p:nvPr>
        </p:nvSpPr>
        <p:spPr>
          <a:xfrm>
            <a:off x="550572" y="1519708"/>
            <a:ext cx="8326191" cy="5087154"/>
          </a:xfrm>
        </p:spPr>
        <p:txBody>
          <a:bodyPr>
            <a:normAutofit fontScale="55000" lnSpcReduction="20000"/>
          </a:bodyPr>
          <a:lstStyle/>
          <a:p>
            <a:r>
              <a:rPr lang="zh-TW" altLang="zh-TW" sz="4950" dirty="0"/>
              <a:t>羅馬書</a:t>
            </a:r>
            <a:endParaRPr lang="en-US" altLang="zh-TW" sz="4950" dirty="0"/>
          </a:p>
          <a:p>
            <a:r>
              <a:rPr lang="zh-TW" altLang="zh-TW" sz="6500" dirty="0">
                <a:solidFill>
                  <a:schemeClr val="bg2">
                    <a:lumMod val="10000"/>
                  </a:schemeClr>
                </a:solidFill>
                <a:latin typeface="標楷體" panose="03000509000000000000" pitchFamily="65" charset="-120"/>
                <a:ea typeface="標楷體" panose="03000509000000000000" pitchFamily="65" charset="-120"/>
              </a:rPr>
              <a:t>3:23因為眾人已經犯罪，上帝的榮光得無著；</a:t>
            </a:r>
          </a:p>
          <a:p>
            <a:r>
              <a:rPr lang="zh-TW" altLang="zh-TW" sz="6500" dirty="0">
                <a:solidFill>
                  <a:schemeClr val="bg2">
                    <a:lumMod val="10000"/>
                  </a:schemeClr>
                </a:solidFill>
                <a:latin typeface="標楷體" panose="03000509000000000000" pitchFamily="65" charset="-120"/>
                <a:ea typeface="標楷體" panose="03000509000000000000" pitchFamily="65" charset="-120"/>
              </a:rPr>
              <a:t>3:24今為著伊的恩典白白得著稱做義，</a:t>
            </a:r>
            <a:r>
              <a:rPr lang="zh-TW" altLang="zh-TW" sz="6500" dirty="0">
                <a:solidFill>
                  <a:srgbClr val="C00000"/>
                </a:solidFill>
                <a:latin typeface="標楷體" panose="03000509000000000000" pitchFamily="65" charset="-120"/>
                <a:ea typeface="標楷體" panose="03000509000000000000" pitchFamily="65" charset="-120"/>
              </a:rPr>
              <a:t>對佇基督耶穌的贖回</a:t>
            </a:r>
            <a:r>
              <a:rPr lang="zh-TW" altLang="zh-TW" sz="6500" dirty="0">
                <a:solidFill>
                  <a:schemeClr val="bg2">
                    <a:lumMod val="10000"/>
                  </a:schemeClr>
                </a:solidFill>
                <a:latin typeface="標楷體" panose="03000509000000000000" pitchFamily="65" charset="-120"/>
                <a:ea typeface="標楷體" panose="03000509000000000000" pitchFamily="65" charset="-120"/>
              </a:rPr>
              <a:t>。3:25就是上帝所顯然設立做</a:t>
            </a:r>
            <a:r>
              <a:rPr lang="zh-TW" altLang="zh-TW" sz="6500" b="1" dirty="0">
                <a:solidFill>
                  <a:srgbClr val="C00000"/>
                </a:solidFill>
                <a:latin typeface="標楷體" panose="03000509000000000000" pitchFamily="65" charset="-120"/>
                <a:ea typeface="標楷體" panose="03000509000000000000" pitchFamily="65" charset="-120"/>
              </a:rPr>
              <a:t>挽回的祭</a:t>
            </a:r>
            <a:r>
              <a:rPr lang="zh-TW" altLang="zh-TW" sz="6500" dirty="0">
                <a:solidFill>
                  <a:schemeClr val="bg2">
                    <a:lumMod val="10000"/>
                  </a:schemeClr>
                </a:solidFill>
                <a:latin typeface="標楷體" panose="03000509000000000000" pitchFamily="65" charset="-120"/>
                <a:ea typeface="標楷體" panose="03000509000000000000" pitchFamily="65" charset="-120"/>
              </a:rPr>
              <a:t>的，對信，在佇伊的血，欲顯明伊家己的義；因為上帝有寬容，無歸咎前代的罪，</a:t>
            </a:r>
          </a:p>
          <a:p>
            <a:r>
              <a:rPr lang="zh-TW" altLang="zh-TW" sz="6500" dirty="0">
                <a:solidFill>
                  <a:schemeClr val="bg2">
                    <a:lumMod val="10000"/>
                  </a:schemeClr>
                </a:solidFill>
                <a:latin typeface="標楷體" panose="03000509000000000000" pitchFamily="65" charset="-120"/>
                <a:ea typeface="標楷體" panose="03000509000000000000" pitchFamily="65" charset="-120"/>
              </a:rPr>
              <a:t>3:26佇現今的時代愛顯明伊的義，互伊本身做義，閣稱彼個信耶穌的人做義。</a:t>
            </a:r>
            <a:endParaRPr lang="zh-TW" altLang="en-US" sz="6500"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885409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63640"/>
            <a:ext cx="8229600" cy="914399"/>
          </a:xfrm>
        </p:spPr>
        <p:txBody>
          <a:bodyPr/>
          <a:lstStyle/>
          <a:p>
            <a:r>
              <a:rPr lang="zh-TW" altLang="en-US" b="1" dirty="0">
                <a:solidFill>
                  <a:schemeClr val="accent6">
                    <a:lumMod val="50000"/>
                  </a:schemeClr>
                </a:solidFill>
              </a:rPr>
              <a:t>（例）</a:t>
            </a:r>
            <a:r>
              <a:rPr lang="zh-TW" altLang="en-US" b="1" dirty="0" smtClean="0">
                <a:solidFill>
                  <a:srgbClr val="C00000"/>
                </a:solidFill>
              </a:rPr>
              <a:t>贖罪</a:t>
            </a:r>
            <a:r>
              <a:rPr lang="zh-TW" altLang="en-US" b="1" dirty="0">
                <a:solidFill>
                  <a:srgbClr val="C00000"/>
                </a:solidFill>
              </a:rPr>
              <a:t>祭＞行公義</a:t>
            </a:r>
            <a:r>
              <a:rPr lang="zh-TW" altLang="en-US" b="1" dirty="0" smtClean="0">
                <a:solidFill>
                  <a:srgbClr val="C00000"/>
                </a:solidFill>
              </a:rPr>
              <a:t>？</a:t>
            </a:r>
            <a:endParaRPr lang="zh-TW" altLang="en-US" dirty="0">
              <a:solidFill>
                <a:srgbClr val="C00000"/>
              </a:solidFill>
            </a:endParaRPr>
          </a:p>
        </p:txBody>
      </p:sp>
      <p:sp>
        <p:nvSpPr>
          <p:cNvPr id="5" name="內容版面配置區 4"/>
          <p:cNvSpPr>
            <a:spLocks noGrp="1"/>
          </p:cNvSpPr>
          <p:nvPr>
            <p:ph idx="1"/>
          </p:nvPr>
        </p:nvSpPr>
        <p:spPr>
          <a:xfrm>
            <a:off x="367048" y="1871461"/>
            <a:ext cx="8509715" cy="4413429"/>
          </a:xfrm>
        </p:spPr>
        <p:txBody>
          <a:bodyPr>
            <a:normAutofit fontScale="92500" lnSpcReduction="20000"/>
          </a:bodyPr>
          <a:lstStyle/>
          <a:p>
            <a:r>
              <a:rPr lang="zh-TW" altLang="zh-TW" sz="4200" b="1" dirty="0">
                <a:solidFill>
                  <a:schemeClr val="accent6">
                    <a:lumMod val="50000"/>
                  </a:schemeClr>
                </a:solidFill>
                <a:latin typeface="+mn-ea"/>
              </a:rPr>
              <a:t>希伯來書</a:t>
            </a:r>
            <a:r>
              <a:rPr lang="zh-TW" altLang="en-US" sz="4200" b="1" dirty="0">
                <a:solidFill>
                  <a:schemeClr val="accent6">
                    <a:lumMod val="50000"/>
                  </a:schemeClr>
                </a:solidFill>
                <a:latin typeface="+mn-ea"/>
              </a:rPr>
              <a:t> </a:t>
            </a:r>
            <a:r>
              <a:rPr lang="zh-TW" altLang="zh-TW" sz="4200" dirty="0">
                <a:solidFill>
                  <a:schemeClr val="bg2">
                    <a:lumMod val="10000"/>
                  </a:schemeClr>
                </a:solidFill>
                <a:latin typeface="標楷體" panose="03000509000000000000" pitchFamily="65" charset="-120"/>
                <a:ea typeface="標楷體" panose="03000509000000000000" pitchFamily="65" charset="-120"/>
              </a:rPr>
              <a:t>9:11今</a:t>
            </a:r>
            <a:r>
              <a:rPr lang="zh-TW" altLang="zh-TW" sz="4200" b="1" dirty="0">
                <a:solidFill>
                  <a:srgbClr val="C00000"/>
                </a:solidFill>
                <a:latin typeface="標楷體" panose="03000509000000000000" pitchFamily="65" charset="-120"/>
                <a:ea typeface="標楷體" panose="03000509000000000000" pitchFamily="65" charset="-120"/>
              </a:rPr>
              <a:t>基督</a:t>
            </a:r>
            <a:r>
              <a:rPr lang="zh-TW" altLang="zh-TW" sz="4200" dirty="0">
                <a:solidFill>
                  <a:schemeClr val="bg2">
                    <a:lumMod val="10000"/>
                  </a:schemeClr>
                </a:solidFill>
                <a:latin typeface="標楷體" panose="03000509000000000000" pitchFamily="65" charset="-120"/>
                <a:ea typeface="標楷體" panose="03000509000000000000" pitchFamily="65" charset="-120"/>
              </a:rPr>
              <a:t>已經到，做將來諸個好事的祭司頭，經過卡大卡齊全的會幕，呣是人的手所起造，就是無屬佇此世間的；9:12伊亦呣是用羊及牛仔的血，就是</a:t>
            </a:r>
            <a:r>
              <a:rPr lang="zh-TW" altLang="zh-TW" sz="4200" b="1" dirty="0">
                <a:solidFill>
                  <a:srgbClr val="C00000"/>
                </a:solidFill>
                <a:latin typeface="標楷體" panose="03000509000000000000" pitchFamily="65" charset="-120"/>
                <a:ea typeface="標楷體" panose="03000509000000000000" pitchFamily="65" charset="-120"/>
              </a:rPr>
              <a:t>用家己的血，入聖所一擺就夠額，得著永遠的贖回。</a:t>
            </a:r>
            <a:endParaRPr lang="en-US" altLang="zh-TW" sz="4200" b="1" dirty="0">
              <a:solidFill>
                <a:srgbClr val="C00000"/>
              </a:solidFill>
              <a:latin typeface="標楷體" panose="03000509000000000000" pitchFamily="65" charset="-120"/>
              <a:ea typeface="標楷體" panose="03000509000000000000" pitchFamily="65" charset="-120"/>
            </a:endParaRPr>
          </a:p>
          <a:p>
            <a:r>
              <a:rPr lang="zh-TW" altLang="zh-TW" sz="4200" dirty="0">
                <a:solidFill>
                  <a:schemeClr val="accent6">
                    <a:lumMod val="50000"/>
                  </a:schemeClr>
                </a:solidFill>
              </a:rPr>
              <a:t>雅各</a:t>
            </a:r>
            <a:r>
              <a:rPr lang="zh-TW" altLang="zh-TW" sz="4200" dirty="0">
                <a:solidFill>
                  <a:schemeClr val="accent6">
                    <a:lumMod val="50000"/>
                  </a:schemeClr>
                </a:solidFill>
                <a:latin typeface="標楷體" panose="03000509000000000000" pitchFamily="65" charset="-120"/>
                <a:ea typeface="標楷體" panose="03000509000000000000" pitchFamily="65" charset="-120"/>
              </a:rPr>
              <a:t>書</a:t>
            </a:r>
            <a:r>
              <a:rPr lang="zh-TW" altLang="zh-TW" sz="4200" dirty="0">
                <a:solidFill>
                  <a:schemeClr val="bg2">
                    <a:lumMod val="10000"/>
                  </a:schemeClr>
                </a:solidFill>
                <a:latin typeface="標楷體" panose="03000509000000000000" pitchFamily="65" charset="-120"/>
                <a:ea typeface="標楷體" panose="03000509000000000000" pitchFamily="65" charset="-120"/>
              </a:rPr>
              <a:t>2:10因為見若全守律法，也對一條跋倒，就是犯著眾條。</a:t>
            </a:r>
          </a:p>
          <a:p>
            <a:endParaRPr lang="zh-TW" altLang="en-US" sz="4875" b="1"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739517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smtClean="0">
                <a:solidFill>
                  <a:schemeClr val="accent6">
                    <a:lumMod val="50000"/>
                  </a:schemeClr>
                </a:solidFill>
              </a:rPr>
              <a:t>啟示錄</a:t>
            </a:r>
            <a:r>
              <a:rPr lang="zh-TW" altLang="en-US" sz="4000" b="1" dirty="0" smtClean="0">
                <a:solidFill>
                  <a:schemeClr val="accent6">
                    <a:lumMod val="50000"/>
                  </a:schemeClr>
                </a:solidFill>
              </a:rPr>
              <a:t>：</a:t>
            </a:r>
            <a:r>
              <a:rPr lang="zh-TW" altLang="en-US" sz="4000" b="1" dirty="0" smtClean="0">
                <a:solidFill>
                  <a:srgbClr val="C00000"/>
                </a:solidFill>
              </a:rPr>
              <a:t>贖罪＋審判</a:t>
            </a:r>
            <a:endParaRPr lang="zh-TW" altLang="en-US" sz="4000" b="1" dirty="0">
              <a:solidFill>
                <a:srgbClr val="C00000"/>
              </a:solidFill>
            </a:endParaRPr>
          </a:p>
        </p:txBody>
      </p:sp>
      <p:sp>
        <p:nvSpPr>
          <p:cNvPr id="3" name="內容版面配置區 2"/>
          <p:cNvSpPr>
            <a:spLocks noGrp="1"/>
          </p:cNvSpPr>
          <p:nvPr>
            <p:ph idx="1"/>
          </p:nvPr>
        </p:nvSpPr>
        <p:spPr/>
        <p:txBody>
          <a:bodyPr>
            <a:normAutofit/>
          </a:bodyPr>
          <a:lstStyle/>
          <a:p>
            <a:r>
              <a:rPr lang="zh-TW" altLang="zh-TW" sz="3600" dirty="0">
                <a:solidFill>
                  <a:schemeClr val="bg2">
                    <a:lumMod val="10000"/>
                  </a:schemeClr>
                </a:solidFill>
                <a:latin typeface="標楷體" panose="03000509000000000000" pitchFamily="65" charset="-120"/>
                <a:ea typeface="標楷體" panose="03000509000000000000" pitchFamily="65" charset="-120"/>
              </a:rPr>
              <a:t>1:5 閣對耶穌基督就是忠信的干證、死人中頭一個活的、地上諸個王的主宰。伊疼咱，</a:t>
            </a:r>
            <a:r>
              <a:rPr lang="zh-TW" altLang="zh-TW" sz="3600" b="1" dirty="0">
                <a:solidFill>
                  <a:srgbClr val="C00000"/>
                </a:solidFill>
                <a:latin typeface="標楷體" panose="03000509000000000000" pitchFamily="65" charset="-120"/>
                <a:ea typeface="標楷體" panose="03000509000000000000" pitchFamily="65" charset="-120"/>
              </a:rPr>
              <a:t>用伊的血解放咱脫離咱的罪</a:t>
            </a:r>
            <a:r>
              <a:rPr lang="zh-TW" altLang="zh-TW" sz="3600" dirty="0">
                <a:solidFill>
                  <a:schemeClr val="bg2">
                    <a:lumMod val="10000"/>
                  </a:schemeClr>
                </a:solidFill>
                <a:latin typeface="標楷體" panose="03000509000000000000" pitchFamily="65" charset="-120"/>
                <a:ea typeface="標楷體" panose="03000509000000000000" pitchFamily="65" charset="-120"/>
              </a:rPr>
              <a:t>，1:6 互咱做國，做伊的父上帝的祭司。</a:t>
            </a:r>
            <a:endParaRPr lang="en-US" altLang="zh-TW" sz="3600" dirty="0">
              <a:solidFill>
                <a:schemeClr val="bg2">
                  <a:lumMod val="10000"/>
                </a:schemeClr>
              </a:solidFill>
              <a:latin typeface="標楷體" panose="03000509000000000000" pitchFamily="65" charset="-120"/>
              <a:ea typeface="標楷體" panose="03000509000000000000" pitchFamily="65" charset="-120"/>
            </a:endParaRPr>
          </a:p>
          <a:p>
            <a:r>
              <a:rPr lang="zh-TW" altLang="zh-TW" sz="3600" dirty="0">
                <a:solidFill>
                  <a:schemeClr val="bg2">
                    <a:lumMod val="10000"/>
                  </a:schemeClr>
                </a:solidFill>
                <a:latin typeface="標楷體" panose="03000509000000000000" pitchFamily="65" charset="-120"/>
                <a:ea typeface="標楷體" panose="03000509000000000000" pitchFamily="65" charset="-120"/>
              </a:rPr>
              <a:t>20:12 我也看見死人大及細攏徛佇座位前。諸個冊就掀開，閣有別本冊掀開，就是活命冊。死人就照</a:t>
            </a:r>
            <a:r>
              <a:rPr lang="en-US" altLang="zh-TW" sz="3600" dirty="0">
                <a:solidFill>
                  <a:schemeClr val="bg2">
                    <a:lumMod val="10000"/>
                  </a:schemeClr>
                </a:solidFill>
                <a:latin typeface="標楷體" panose="03000509000000000000" pitchFamily="65" charset="-120"/>
                <a:ea typeface="標楷體" panose="03000509000000000000" pitchFamily="65" charset="-120"/>
              </a:rPr>
              <a:t>in</a:t>
            </a:r>
            <a:r>
              <a:rPr lang="zh-TW" altLang="zh-TW" sz="3600" dirty="0">
                <a:solidFill>
                  <a:schemeClr val="bg2">
                    <a:lumMod val="10000"/>
                  </a:schemeClr>
                </a:solidFill>
                <a:latin typeface="標楷體" panose="03000509000000000000" pitchFamily="65" charset="-120"/>
                <a:ea typeface="標楷體" panose="03000509000000000000" pitchFamily="65" charset="-120"/>
              </a:rPr>
              <a:t>的所行，</a:t>
            </a:r>
            <a:r>
              <a:rPr lang="zh-TW" altLang="zh-TW" sz="3600" b="1" dirty="0">
                <a:solidFill>
                  <a:srgbClr val="C00000"/>
                </a:solidFill>
                <a:latin typeface="標楷體" panose="03000509000000000000" pitchFamily="65" charset="-120"/>
                <a:ea typeface="標楷體" panose="03000509000000000000" pitchFamily="65" charset="-120"/>
              </a:rPr>
              <a:t>憑諸個冊所記載來受審判</a:t>
            </a:r>
            <a:r>
              <a:rPr lang="zh-TW" altLang="zh-TW" sz="3600" dirty="0">
                <a:solidFill>
                  <a:schemeClr val="bg2">
                    <a:lumMod val="10000"/>
                  </a:schemeClr>
                </a:solidFill>
                <a:latin typeface="標楷體" panose="03000509000000000000" pitchFamily="65" charset="-120"/>
                <a:ea typeface="標楷體" panose="03000509000000000000" pitchFamily="65" charset="-120"/>
              </a:rPr>
              <a:t>。</a:t>
            </a:r>
            <a:endParaRPr lang="zh-TW" altLang="en-US" sz="3600" dirty="0">
              <a:solidFill>
                <a:schemeClr val="bg2">
                  <a:lumMod val="1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047564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6">
                    <a:lumMod val="50000"/>
                  </a:schemeClr>
                </a:solidFill>
              </a:rPr>
              <a:t>申命記神學與祭司神學的初省</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417637"/>
            <a:ext cx="8229600" cy="5292255"/>
          </a:xfrm>
        </p:spPr>
        <p:txBody>
          <a:bodyPr>
            <a:normAutofit/>
          </a:bodyPr>
          <a:lstStyle/>
          <a:p>
            <a:r>
              <a:rPr lang="zh-TW" altLang="en-US" sz="3200" dirty="0" smtClean="0">
                <a:solidFill>
                  <a:schemeClr val="bg2">
                    <a:lumMod val="10000"/>
                  </a:schemeClr>
                </a:solidFill>
                <a:latin typeface="+mj-ea"/>
                <a:ea typeface="+mj-ea"/>
              </a:rPr>
              <a:t>申命記神學：上帝公義</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國族團體盟約法治</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對人性樂觀，人可遵法行義</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講道：悔改、行公義好憐憫→無耶穌</a:t>
            </a:r>
            <a:endParaRPr lang="en-US" altLang="zh-TW" sz="3200" dirty="0" smtClean="0">
              <a:solidFill>
                <a:schemeClr val="bg2">
                  <a:lumMod val="10000"/>
                </a:schemeClr>
              </a:solidFill>
              <a:latin typeface="+mj-ea"/>
              <a:ea typeface="+mj-ea"/>
            </a:endParaRPr>
          </a:p>
          <a:p>
            <a:pPr marL="0" indent="0">
              <a:buNone/>
            </a:pPr>
            <a:r>
              <a:rPr lang="en-US" altLang="zh-TW" sz="3200" dirty="0" smtClean="0">
                <a:solidFill>
                  <a:schemeClr val="bg2">
                    <a:lumMod val="10000"/>
                  </a:schemeClr>
                </a:solidFill>
                <a:latin typeface="+mj-ea"/>
                <a:ea typeface="+mj-ea"/>
              </a:rPr>
              <a:t>		</a:t>
            </a:r>
            <a:endParaRPr lang="en-US" altLang="zh-TW" sz="3200" dirty="0">
              <a:solidFill>
                <a:schemeClr val="bg2">
                  <a:lumMod val="10000"/>
                </a:schemeClr>
              </a:solidFill>
              <a:latin typeface="+mj-ea"/>
              <a:ea typeface="+mj-ea"/>
            </a:endParaRPr>
          </a:p>
          <a:p>
            <a:r>
              <a:rPr lang="zh-TW" altLang="en-US" sz="3200" dirty="0" smtClean="0">
                <a:solidFill>
                  <a:schemeClr val="bg2">
                    <a:lumMod val="10000"/>
                  </a:schemeClr>
                </a:solidFill>
                <a:latin typeface="+mj-ea"/>
                <a:ea typeface="+mj-ea"/>
              </a:rPr>
              <a:t>祭司神學：上帝聖潔</a:t>
            </a:r>
            <a:endParaRPr lang="en-US" altLang="zh-TW" sz="3200" dirty="0">
              <a:solidFill>
                <a:schemeClr val="bg2">
                  <a:lumMod val="10000"/>
                </a:schemeClr>
              </a:solidFill>
              <a:latin typeface="+mj-ea"/>
              <a:ea typeface="+mj-ea"/>
            </a:endParaRPr>
          </a:p>
          <a:p>
            <a:pPr marL="0" indent="0">
              <a:buNone/>
            </a:pPr>
            <a:r>
              <a:rPr lang="en-US" altLang="zh-TW" sz="3200" dirty="0" smtClean="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盟約個體按時禮拜</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對人性悲觀，只能被贖得救</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zh-TW" altLang="en-US" sz="3200" dirty="0" smtClean="0">
                <a:solidFill>
                  <a:schemeClr val="bg2">
                    <a:lumMod val="10000"/>
                  </a:schemeClr>
                </a:solidFill>
                <a:latin typeface="+mj-ea"/>
                <a:ea typeface="+mj-ea"/>
              </a:rPr>
              <a:t>講道：接受耶穌，遮蓋替贖→宗教自私</a:t>
            </a:r>
            <a:endParaRPr lang="en-US" altLang="zh-TW" sz="3200" dirty="0" smtClean="0">
              <a:solidFill>
                <a:schemeClr val="bg2">
                  <a:lumMod val="10000"/>
                </a:schemeClr>
              </a:solidFill>
              <a:latin typeface="+mj-ea"/>
              <a:ea typeface="+mj-ea"/>
            </a:endParaRPr>
          </a:p>
          <a:p>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xmlns="" val="1550831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0772" y="669701"/>
            <a:ext cx="8116558" cy="5885644"/>
          </a:xfrm>
        </p:spPr>
        <p:txBody>
          <a:bodyPr>
            <a:normAutofit/>
          </a:bodyPr>
          <a:lstStyle/>
          <a:p>
            <a:pPr marL="0" indent="0" algn="ctr">
              <a:buNone/>
            </a:pPr>
            <a:r>
              <a:rPr lang="zh-TW" altLang="en-US" sz="4000" b="1" dirty="0">
                <a:solidFill>
                  <a:srgbClr val="7030A0"/>
                </a:solidFill>
                <a:latin typeface="+mj-ea"/>
                <a:ea typeface="+mj-ea"/>
              </a:rPr>
              <a:t>得救</a:t>
            </a:r>
            <a:endParaRPr lang="en-US" altLang="zh-TW" sz="4000" b="1" dirty="0">
              <a:solidFill>
                <a:srgbClr val="7030A0"/>
              </a:solidFill>
              <a:latin typeface="+mj-ea"/>
              <a:ea typeface="+mj-ea"/>
            </a:endParaRPr>
          </a:p>
          <a:p>
            <a:pPr marL="0" indent="0" algn="ctr">
              <a:buNone/>
            </a:pPr>
            <a:r>
              <a:rPr lang="zh-TW" altLang="en-US" sz="4000" b="1" dirty="0">
                <a:solidFill>
                  <a:srgbClr val="7030A0"/>
                </a:solidFill>
                <a:latin typeface="+mj-ea"/>
                <a:ea typeface="+mj-ea"/>
              </a:rPr>
              <a:t>↗       ↖</a:t>
            </a:r>
            <a:endParaRPr lang="en-US" altLang="zh-TW" sz="4000" b="1" dirty="0">
              <a:solidFill>
                <a:srgbClr val="7030A0"/>
              </a:solidFill>
              <a:latin typeface="+mj-ea"/>
              <a:ea typeface="+mj-ea"/>
            </a:endParaRPr>
          </a:p>
          <a:p>
            <a:pPr marL="0" indent="0" algn="ctr">
              <a:buNone/>
            </a:pPr>
            <a:r>
              <a:rPr lang="zh-TW" altLang="en-US" sz="4000" b="1" dirty="0">
                <a:solidFill>
                  <a:srgbClr val="7030A0"/>
                </a:solidFill>
                <a:latin typeface="+mj-ea"/>
                <a:ea typeface="+mj-ea"/>
              </a:rPr>
              <a:t>成聖← </a:t>
            </a:r>
            <a:r>
              <a:rPr lang="zh-TW" altLang="en-US" sz="4000" b="1" dirty="0">
                <a:solidFill>
                  <a:srgbClr val="C00000"/>
                </a:solidFill>
                <a:latin typeface="+mj-ea"/>
                <a:ea typeface="+mj-ea"/>
              </a:rPr>
              <a:t>贖罪祭</a:t>
            </a:r>
            <a:r>
              <a:rPr lang="zh-TW" altLang="en-US" sz="4000" b="1" dirty="0">
                <a:solidFill>
                  <a:srgbClr val="7030A0"/>
                </a:solidFill>
                <a:latin typeface="+mj-ea"/>
                <a:ea typeface="+mj-ea"/>
              </a:rPr>
              <a:t> →稱義</a:t>
            </a:r>
            <a:endParaRPr lang="en-US" altLang="zh-TW" sz="4000" b="1" dirty="0">
              <a:solidFill>
                <a:srgbClr val="7030A0"/>
              </a:solidFill>
              <a:latin typeface="+mj-ea"/>
              <a:ea typeface="+mj-ea"/>
            </a:endParaRPr>
          </a:p>
          <a:p>
            <a:pPr marL="0" indent="0" algn="ctr">
              <a:buNone/>
            </a:pPr>
            <a:r>
              <a:rPr lang="zh-TW" altLang="en-US" sz="4000" b="1" dirty="0">
                <a:solidFill>
                  <a:srgbClr val="C00000"/>
                </a:solidFill>
                <a:latin typeface="+mj-ea"/>
                <a:ea typeface="+mj-ea"/>
              </a:rPr>
              <a:t>或死刑</a:t>
            </a:r>
            <a:endParaRPr lang="en-US" altLang="zh-TW" sz="4000" b="1" dirty="0">
              <a:solidFill>
                <a:srgbClr val="C00000"/>
              </a:solidFill>
              <a:latin typeface="+mj-ea"/>
              <a:ea typeface="+mj-ea"/>
            </a:endParaRPr>
          </a:p>
          <a:p>
            <a:pPr marL="0" indent="0" algn="ctr">
              <a:buNone/>
            </a:pPr>
            <a:r>
              <a:rPr lang="zh-TW" altLang="en-US" sz="4000" b="1" dirty="0">
                <a:solidFill>
                  <a:schemeClr val="accent5">
                    <a:lumMod val="50000"/>
                  </a:schemeClr>
                </a:solidFill>
                <a:latin typeface="+mj-ea"/>
                <a:ea typeface="+mj-ea"/>
              </a:rPr>
              <a:t>↗       ↖</a:t>
            </a:r>
            <a:endParaRPr lang="en-US" altLang="zh-TW" sz="4000" b="1" dirty="0">
              <a:solidFill>
                <a:schemeClr val="accent5">
                  <a:lumMod val="50000"/>
                </a:schemeClr>
              </a:solidFill>
              <a:latin typeface="+mj-ea"/>
              <a:ea typeface="+mj-ea"/>
            </a:endParaRPr>
          </a:p>
          <a:p>
            <a:pPr marL="0" indent="0" algn="ctr">
              <a:buNone/>
            </a:pPr>
            <a:r>
              <a:rPr lang="zh-TW" altLang="en-US" sz="4000" b="1" dirty="0">
                <a:solidFill>
                  <a:srgbClr val="002060"/>
                </a:solidFill>
                <a:latin typeface="+mj-ea"/>
                <a:ea typeface="+mj-ea"/>
              </a:rPr>
              <a:t>不潔      </a:t>
            </a:r>
            <a:r>
              <a:rPr lang="zh-TW" altLang="en-US" sz="4000" b="1" dirty="0" smtClean="0">
                <a:solidFill>
                  <a:srgbClr val="002060"/>
                </a:solidFill>
                <a:latin typeface="+mj-ea"/>
                <a:ea typeface="+mj-ea"/>
              </a:rPr>
              <a:t>         </a:t>
            </a:r>
            <a:r>
              <a:rPr lang="zh-TW" altLang="en-US" sz="4000" b="1" dirty="0">
                <a:solidFill>
                  <a:srgbClr val="002060"/>
                </a:solidFill>
                <a:latin typeface="+mj-ea"/>
                <a:ea typeface="+mj-ea"/>
              </a:rPr>
              <a:t>不義</a:t>
            </a:r>
            <a:endParaRPr lang="en-US" altLang="zh-TW" sz="4000" b="1" dirty="0">
              <a:solidFill>
                <a:srgbClr val="002060"/>
              </a:solidFill>
              <a:latin typeface="+mj-ea"/>
              <a:ea typeface="+mj-ea"/>
            </a:endParaRPr>
          </a:p>
          <a:p>
            <a:pPr marL="0" indent="0" algn="ctr">
              <a:buNone/>
            </a:pPr>
            <a:r>
              <a:rPr lang="zh-TW" altLang="en-US" sz="4000" b="1" dirty="0" smtClean="0">
                <a:solidFill>
                  <a:srgbClr val="7030A0"/>
                </a:solidFill>
                <a:latin typeface="+mj-ea"/>
                <a:ea typeface="+mj-ea"/>
              </a:rPr>
              <a:t>↗                     ↖</a:t>
            </a:r>
            <a:endParaRPr lang="en-US" altLang="zh-TW" sz="4000" b="1" dirty="0">
              <a:solidFill>
                <a:srgbClr val="7030A0"/>
              </a:solidFill>
              <a:latin typeface="+mj-ea"/>
              <a:ea typeface="+mj-ea"/>
            </a:endParaRPr>
          </a:p>
          <a:p>
            <a:pPr marL="0" indent="0" algn="ctr">
              <a:buNone/>
            </a:pPr>
            <a:r>
              <a:rPr lang="zh-TW" altLang="en-US" sz="4000" b="1" dirty="0" smtClean="0">
                <a:solidFill>
                  <a:srgbClr val="C00000"/>
                </a:solidFill>
                <a:latin typeface="+mj-ea"/>
                <a:ea typeface="+mj-ea"/>
              </a:rPr>
              <a:t>祭司</a:t>
            </a:r>
            <a:r>
              <a:rPr lang="zh-TW" altLang="en-US" sz="4000" b="1" dirty="0">
                <a:solidFill>
                  <a:srgbClr val="C00000"/>
                </a:solidFill>
                <a:latin typeface="+mj-ea"/>
                <a:ea typeface="+mj-ea"/>
              </a:rPr>
              <a:t>典神學    </a:t>
            </a:r>
            <a:r>
              <a:rPr lang="zh-TW" altLang="en-US" sz="4000" b="1" dirty="0" smtClean="0">
                <a:solidFill>
                  <a:srgbClr val="C00000"/>
                </a:solidFill>
                <a:latin typeface="+mj-ea"/>
                <a:ea typeface="+mj-ea"/>
              </a:rPr>
              <a:t>            </a:t>
            </a:r>
            <a:r>
              <a:rPr lang="zh-TW" altLang="en-US" sz="4000" b="1" dirty="0">
                <a:solidFill>
                  <a:srgbClr val="C00000"/>
                </a:solidFill>
                <a:latin typeface="+mj-ea"/>
                <a:ea typeface="+mj-ea"/>
              </a:rPr>
              <a:t>申命記</a:t>
            </a:r>
            <a:r>
              <a:rPr lang="zh-TW" altLang="en-US" sz="4000" b="1" dirty="0" smtClean="0">
                <a:solidFill>
                  <a:srgbClr val="C00000"/>
                </a:solidFill>
                <a:latin typeface="+mj-ea"/>
                <a:ea typeface="+mj-ea"/>
              </a:rPr>
              <a:t>神學</a:t>
            </a:r>
            <a:endParaRPr lang="en-US" altLang="zh-TW" sz="40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702347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6">
                    <a:lumMod val="50000"/>
                  </a:schemeClr>
                </a:solidFill>
              </a:rPr>
              <a:t>加爾文</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2373738"/>
            <a:ext cx="8229600" cy="3198403"/>
          </a:xfrm>
        </p:spPr>
        <p:txBody>
          <a:bodyPr>
            <a:noAutofit/>
          </a:bodyPr>
          <a:lstStyle/>
          <a:p>
            <a:pPr marL="0" indent="0" algn="ctr">
              <a:buNone/>
            </a:pPr>
            <a:r>
              <a:rPr lang="zh-TW" altLang="en-US" sz="6000" b="1" dirty="0">
                <a:solidFill>
                  <a:srgbClr val="002060"/>
                </a:solidFill>
                <a:latin typeface="+mn-ea"/>
              </a:rPr>
              <a:t>替贖救恩</a:t>
            </a:r>
            <a:endParaRPr lang="en-US" altLang="zh-TW" sz="6000" b="1" dirty="0">
              <a:solidFill>
                <a:srgbClr val="002060"/>
              </a:solidFill>
              <a:latin typeface="+mn-ea"/>
            </a:endParaRPr>
          </a:p>
          <a:p>
            <a:pPr marL="0" indent="0" algn="ctr">
              <a:buNone/>
            </a:pPr>
            <a:r>
              <a:rPr lang="zh-TW" altLang="en-US" sz="6000" b="1" dirty="0">
                <a:solidFill>
                  <a:srgbClr val="002060"/>
                </a:solidFill>
                <a:latin typeface="+mn-ea"/>
              </a:rPr>
              <a:t>＋</a:t>
            </a:r>
            <a:endParaRPr lang="en-US" altLang="zh-TW" sz="6000" b="1" dirty="0">
              <a:solidFill>
                <a:srgbClr val="002060"/>
              </a:solidFill>
              <a:latin typeface="+mn-ea"/>
            </a:endParaRPr>
          </a:p>
          <a:p>
            <a:pPr marL="0" indent="0" algn="ctr">
              <a:buNone/>
            </a:pPr>
            <a:r>
              <a:rPr lang="zh-TW" altLang="en-US" sz="6000" b="1" dirty="0">
                <a:solidFill>
                  <a:srgbClr val="002060"/>
                </a:solidFill>
                <a:latin typeface="+mn-ea"/>
              </a:rPr>
              <a:t>政府論</a:t>
            </a:r>
          </a:p>
        </p:txBody>
      </p:sp>
    </p:spTree>
    <p:extLst>
      <p:ext uri="{BB962C8B-B14F-4D97-AF65-F5344CB8AC3E}">
        <p14:creationId xmlns:p14="http://schemas.microsoft.com/office/powerpoint/2010/main" xmlns="" val="822480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smtClean="0">
                <a:solidFill>
                  <a:schemeClr val="accent6">
                    <a:lumMod val="50000"/>
                  </a:schemeClr>
                </a:solidFill>
              </a:rPr>
              <a:t>結論</a:t>
            </a:r>
            <a:endParaRPr lang="zh-TW" altLang="en-US" sz="4800" b="1" dirty="0">
              <a:solidFill>
                <a:schemeClr val="accent6">
                  <a:lumMod val="50000"/>
                </a:schemeClr>
              </a:solidFill>
            </a:endParaRPr>
          </a:p>
        </p:txBody>
      </p:sp>
      <p:sp>
        <p:nvSpPr>
          <p:cNvPr id="3" name="內容版面配置區 2"/>
          <p:cNvSpPr>
            <a:spLocks noGrp="1"/>
          </p:cNvSpPr>
          <p:nvPr>
            <p:ph idx="1"/>
          </p:nvPr>
        </p:nvSpPr>
        <p:spPr>
          <a:xfrm>
            <a:off x="457200" y="1417637"/>
            <a:ext cx="8229600" cy="5318013"/>
          </a:xfrm>
        </p:spPr>
        <p:txBody>
          <a:bodyPr>
            <a:noAutofit/>
          </a:bodyPr>
          <a:lstStyle/>
          <a:p>
            <a:r>
              <a:rPr lang="zh-TW" altLang="en-US" sz="3200" b="1" dirty="0" smtClean="0">
                <a:solidFill>
                  <a:schemeClr val="bg2">
                    <a:lumMod val="10000"/>
                  </a:schemeClr>
                </a:solidFill>
                <a:latin typeface="+mj-ea"/>
                <a:ea typeface="+mj-ea"/>
              </a:rPr>
              <a:t>教會神學必須</a:t>
            </a:r>
            <a:endParaRPr lang="en-US" altLang="zh-TW" sz="3200" b="1" dirty="0" smtClean="0">
              <a:solidFill>
                <a:schemeClr val="bg2">
                  <a:lumMod val="10000"/>
                </a:schemeClr>
              </a:solidFill>
              <a:latin typeface="+mj-ea"/>
              <a:ea typeface="+mj-ea"/>
            </a:endParaRPr>
          </a:p>
          <a:p>
            <a:pPr marL="0" indent="0">
              <a:buNone/>
            </a:pPr>
            <a:r>
              <a:rPr lang="en-US" altLang="zh-TW" sz="3200" b="1" dirty="0">
                <a:solidFill>
                  <a:schemeClr val="bg2">
                    <a:lumMod val="10000"/>
                  </a:schemeClr>
                </a:solidFill>
                <a:latin typeface="+mj-ea"/>
                <a:ea typeface="+mj-ea"/>
              </a:rPr>
              <a:t>	</a:t>
            </a:r>
            <a:r>
              <a:rPr lang="zh-TW" altLang="en-US" sz="3200" b="1" dirty="0" smtClean="0">
                <a:solidFill>
                  <a:schemeClr val="bg2">
                    <a:lumMod val="10000"/>
                  </a:schemeClr>
                </a:solidFill>
                <a:latin typeface="+mj-ea"/>
                <a:ea typeface="+mj-ea"/>
              </a:rPr>
              <a:t>利未記＋申命記</a:t>
            </a:r>
            <a:endParaRPr lang="en-US" altLang="zh-TW" sz="3200" b="1" dirty="0" smtClean="0">
              <a:solidFill>
                <a:schemeClr val="bg2">
                  <a:lumMod val="10000"/>
                </a:schemeClr>
              </a:solidFill>
              <a:latin typeface="+mj-ea"/>
              <a:ea typeface="+mj-ea"/>
            </a:endParaRPr>
          </a:p>
          <a:p>
            <a:pPr marL="0" indent="0">
              <a:buNone/>
            </a:pPr>
            <a:r>
              <a:rPr lang="en-US" altLang="zh-TW" sz="3200" b="1" dirty="0">
                <a:solidFill>
                  <a:schemeClr val="bg2">
                    <a:lumMod val="10000"/>
                  </a:schemeClr>
                </a:solidFill>
                <a:latin typeface="+mj-ea"/>
                <a:ea typeface="+mj-ea"/>
              </a:rPr>
              <a:t>	</a:t>
            </a:r>
            <a:r>
              <a:rPr lang="en-US" altLang="zh-TW" sz="3200" b="1" dirty="0" smtClean="0">
                <a:solidFill>
                  <a:schemeClr val="bg2">
                    <a:lumMod val="10000"/>
                  </a:schemeClr>
                </a:solidFill>
                <a:latin typeface="+mj-ea"/>
                <a:ea typeface="+mj-ea"/>
              </a:rPr>
              <a:t>a.</a:t>
            </a:r>
            <a:r>
              <a:rPr lang="zh-TW" altLang="en-US" sz="3200" b="1" dirty="0" smtClean="0">
                <a:solidFill>
                  <a:schemeClr val="bg2">
                    <a:lumMod val="10000"/>
                  </a:schemeClr>
                </a:solidFill>
                <a:latin typeface="+mj-ea"/>
                <a:ea typeface="+mj-ea"/>
              </a:rPr>
              <a:t>聖潔</a:t>
            </a:r>
            <a:r>
              <a:rPr lang="en-US" altLang="zh-TW" sz="3200" b="1" dirty="0" smtClean="0">
                <a:solidFill>
                  <a:schemeClr val="bg2">
                    <a:lumMod val="10000"/>
                  </a:schemeClr>
                </a:solidFill>
                <a:latin typeface="+mj-ea"/>
                <a:ea typeface="+mj-ea"/>
              </a:rPr>
              <a:t>/</a:t>
            </a:r>
            <a:r>
              <a:rPr lang="zh-TW" altLang="en-US" sz="3200" b="1" smtClean="0">
                <a:solidFill>
                  <a:schemeClr val="bg2">
                    <a:lumMod val="10000"/>
                  </a:schemeClr>
                </a:solidFill>
                <a:latin typeface="+mj-ea"/>
                <a:ea typeface="+mj-ea"/>
              </a:rPr>
              <a:t>慈愛＋</a:t>
            </a:r>
            <a:r>
              <a:rPr lang="en-US" altLang="zh-TW" sz="3200" b="1" dirty="0" smtClean="0">
                <a:solidFill>
                  <a:schemeClr val="bg2">
                    <a:lumMod val="10000"/>
                  </a:schemeClr>
                </a:solidFill>
                <a:latin typeface="+mj-ea"/>
                <a:ea typeface="+mj-ea"/>
              </a:rPr>
              <a:t> </a:t>
            </a:r>
            <a:r>
              <a:rPr lang="zh-TW" altLang="en-US" sz="3200" b="1" dirty="0" smtClean="0">
                <a:solidFill>
                  <a:schemeClr val="bg2">
                    <a:lumMod val="10000"/>
                  </a:schemeClr>
                </a:solidFill>
                <a:latin typeface="+mj-ea"/>
                <a:ea typeface="+mj-ea"/>
              </a:rPr>
              <a:t>公義</a:t>
            </a:r>
            <a:r>
              <a:rPr lang="en-US" altLang="zh-TW" sz="3200" b="1" dirty="0" smtClean="0">
                <a:solidFill>
                  <a:schemeClr val="bg2">
                    <a:lumMod val="10000"/>
                  </a:schemeClr>
                </a:solidFill>
                <a:latin typeface="+mj-ea"/>
                <a:ea typeface="+mj-ea"/>
              </a:rPr>
              <a:t>/</a:t>
            </a:r>
            <a:r>
              <a:rPr lang="zh-TW" altLang="en-US" sz="3200" b="1" dirty="0" smtClean="0">
                <a:solidFill>
                  <a:schemeClr val="bg2">
                    <a:lumMod val="10000"/>
                  </a:schemeClr>
                </a:solidFill>
                <a:latin typeface="+mj-ea"/>
                <a:ea typeface="+mj-ea"/>
              </a:rPr>
              <a:t>信實</a:t>
            </a:r>
            <a:endParaRPr lang="en-US" altLang="zh-TW" sz="3200" b="1" dirty="0" smtClean="0">
              <a:solidFill>
                <a:schemeClr val="bg2">
                  <a:lumMod val="10000"/>
                </a:schemeClr>
              </a:solidFill>
              <a:latin typeface="+mj-ea"/>
              <a:ea typeface="+mj-ea"/>
            </a:endParaRPr>
          </a:p>
          <a:p>
            <a:pPr marL="0" indent="0">
              <a:buNone/>
            </a:pPr>
            <a:r>
              <a:rPr lang="en-US" altLang="zh-TW" sz="3200" b="1" dirty="0">
                <a:solidFill>
                  <a:schemeClr val="bg2">
                    <a:lumMod val="10000"/>
                  </a:schemeClr>
                </a:solidFill>
                <a:latin typeface="+mj-ea"/>
                <a:ea typeface="+mj-ea"/>
              </a:rPr>
              <a:t>	</a:t>
            </a:r>
            <a:r>
              <a:rPr lang="en-US" altLang="zh-TW" sz="3200" b="1" dirty="0" smtClean="0">
                <a:solidFill>
                  <a:schemeClr val="bg2">
                    <a:lumMod val="10000"/>
                  </a:schemeClr>
                </a:solidFill>
                <a:latin typeface="+mj-ea"/>
                <a:ea typeface="+mj-ea"/>
              </a:rPr>
              <a:t>b.</a:t>
            </a:r>
            <a:r>
              <a:rPr lang="zh-TW" altLang="en-US" sz="3200" b="1" dirty="0" smtClean="0">
                <a:solidFill>
                  <a:schemeClr val="bg2">
                    <a:lumMod val="10000"/>
                  </a:schemeClr>
                </a:solidFill>
                <a:latin typeface="+mj-ea"/>
                <a:ea typeface="+mj-ea"/>
              </a:rPr>
              <a:t>替贖救恩 ＋ 社會公義</a:t>
            </a:r>
            <a:endParaRPr lang="en-US" altLang="zh-TW" sz="3200" b="1" dirty="0" smtClean="0">
              <a:solidFill>
                <a:schemeClr val="bg2">
                  <a:lumMod val="10000"/>
                </a:schemeClr>
              </a:solidFill>
              <a:latin typeface="+mj-ea"/>
              <a:ea typeface="+mj-ea"/>
            </a:endParaRPr>
          </a:p>
          <a:p>
            <a:r>
              <a:rPr lang="zh-TW" altLang="en-US" sz="3200" b="1" dirty="0">
                <a:solidFill>
                  <a:schemeClr val="bg2">
                    <a:lumMod val="10000"/>
                  </a:schemeClr>
                </a:solidFill>
                <a:latin typeface="+mj-ea"/>
                <a:ea typeface="+mj-ea"/>
              </a:rPr>
              <a:t>教會</a:t>
            </a:r>
            <a:r>
              <a:rPr lang="zh-TW" altLang="en-US" sz="3200" b="1" dirty="0" smtClean="0">
                <a:solidFill>
                  <a:schemeClr val="bg2">
                    <a:lumMod val="10000"/>
                  </a:schemeClr>
                </a:solidFill>
                <a:latin typeface="+mj-ea"/>
                <a:ea typeface="+mj-ea"/>
              </a:rPr>
              <a:t>事工必須</a:t>
            </a:r>
            <a:endParaRPr lang="en-US" altLang="zh-TW" sz="3200" b="1" dirty="0">
              <a:solidFill>
                <a:schemeClr val="bg2">
                  <a:lumMod val="10000"/>
                </a:schemeClr>
              </a:solidFill>
              <a:latin typeface="+mj-ea"/>
              <a:ea typeface="+mj-ea"/>
            </a:endParaRPr>
          </a:p>
          <a:p>
            <a:pPr marL="0" indent="0">
              <a:buNone/>
            </a:pPr>
            <a:r>
              <a:rPr lang="en-US" altLang="zh-TW" sz="3200" b="1" dirty="0">
                <a:solidFill>
                  <a:schemeClr val="bg2">
                    <a:lumMod val="10000"/>
                  </a:schemeClr>
                </a:solidFill>
                <a:latin typeface="+mj-ea"/>
                <a:ea typeface="+mj-ea"/>
              </a:rPr>
              <a:t>	</a:t>
            </a:r>
            <a:r>
              <a:rPr lang="en-US" altLang="zh-TW" sz="3200" b="1" dirty="0" smtClean="0">
                <a:solidFill>
                  <a:schemeClr val="bg2">
                    <a:lumMod val="10000"/>
                  </a:schemeClr>
                </a:solidFill>
                <a:latin typeface="+mj-ea"/>
                <a:ea typeface="+mj-ea"/>
              </a:rPr>
              <a:t>a</a:t>
            </a:r>
            <a:r>
              <a:rPr lang="en-US" altLang="zh-TW" sz="3200" b="1" dirty="0">
                <a:solidFill>
                  <a:schemeClr val="bg2">
                    <a:lumMod val="10000"/>
                  </a:schemeClr>
                </a:solidFill>
                <a:latin typeface="+mj-ea"/>
                <a:ea typeface="+mj-ea"/>
              </a:rPr>
              <a:t>.</a:t>
            </a:r>
            <a:r>
              <a:rPr lang="zh-TW" altLang="zh-TW" sz="3200" b="1" dirty="0">
                <a:solidFill>
                  <a:schemeClr val="bg2">
                    <a:lumMod val="10000"/>
                  </a:schemeClr>
                </a:solidFill>
                <a:latin typeface="+mj-ea"/>
                <a:ea typeface="+mj-ea"/>
              </a:rPr>
              <a:t>個人靈命基督化：</a:t>
            </a:r>
            <a:r>
              <a:rPr lang="zh-TW" altLang="zh-TW" sz="3200" dirty="0">
                <a:solidFill>
                  <a:schemeClr val="bg2">
                    <a:lumMod val="10000"/>
                  </a:schemeClr>
                </a:solidFill>
                <a:latin typeface="+mj-ea"/>
                <a:ea typeface="+mj-ea"/>
              </a:rPr>
              <a:t>信耶穌、得永生</a:t>
            </a:r>
            <a:r>
              <a:rPr lang="zh-TW" altLang="zh-TW" sz="3200" dirty="0" smtClean="0">
                <a:solidFill>
                  <a:schemeClr val="bg2">
                    <a:lumMod val="10000"/>
                  </a:schemeClr>
                </a:solidFill>
                <a:latin typeface="+mj-ea"/>
                <a:ea typeface="+mj-ea"/>
              </a:rPr>
              <a:t>、</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en-US" altLang="zh-TW" sz="3200" dirty="0" smtClean="0">
                <a:solidFill>
                  <a:schemeClr val="bg2">
                    <a:lumMod val="10000"/>
                  </a:schemeClr>
                </a:solidFill>
                <a:latin typeface="+mj-ea"/>
                <a:ea typeface="+mj-ea"/>
              </a:rPr>
              <a:t>           </a:t>
            </a:r>
            <a:r>
              <a:rPr lang="zh-TW" altLang="zh-TW" sz="3200" dirty="0" smtClean="0">
                <a:solidFill>
                  <a:schemeClr val="bg2">
                    <a:lumMod val="10000"/>
                  </a:schemeClr>
                </a:solidFill>
                <a:latin typeface="+mj-ea"/>
                <a:ea typeface="+mj-ea"/>
              </a:rPr>
              <a:t>進</a:t>
            </a:r>
            <a:r>
              <a:rPr lang="zh-TW" altLang="zh-TW" sz="3200" dirty="0">
                <a:solidFill>
                  <a:schemeClr val="bg2">
                    <a:lumMod val="10000"/>
                  </a:schemeClr>
                </a:solidFill>
                <a:latin typeface="+mj-ea"/>
                <a:ea typeface="+mj-ea"/>
              </a:rPr>
              <a:t>天國、傳福音、蓋教堂。</a:t>
            </a:r>
          </a:p>
          <a:p>
            <a:pPr marL="0" indent="0">
              <a:buNone/>
            </a:pPr>
            <a:r>
              <a:rPr lang="en-US" altLang="zh-TW" sz="3200" b="1" dirty="0">
                <a:solidFill>
                  <a:schemeClr val="bg2">
                    <a:lumMod val="10000"/>
                  </a:schemeClr>
                </a:solidFill>
                <a:latin typeface="+mj-ea"/>
                <a:ea typeface="+mj-ea"/>
              </a:rPr>
              <a:t>	</a:t>
            </a:r>
            <a:r>
              <a:rPr lang="en-US" altLang="zh-TW" sz="3200" b="1" dirty="0" smtClean="0">
                <a:solidFill>
                  <a:schemeClr val="bg2">
                    <a:lumMod val="10000"/>
                  </a:schemeClr>
                </a:solidFill>
                <a:latin typeface="+mj-ea"/>
                <a:ea typeface="+mj-ea"/>
              </a:rPr>
              <a:t> </a:t>
            </a:r>
            <a:r>
              <a:rPr lang="en-US" altLang="zh-TW" sz="3200" b="1" dirty="0">
                <a:solidFill>
                  <a:schemeClr val="bg2">
                    <a:lumMod val="10000"/>
                  </a:schemeClr>
                </a:solidFill>
                <a:latin typeface="+mj-ea"/>
                <a:ea typeface="+mj-ea"/>
              </a:rPr>
              <a:t>b.</a:t>
            </a:r>
            <a:r>
              <a:rPr lang="zh-TW" altLang="zh-TW" sz="3200" b="1" dirty="0">
                <a:solidFill>
                  <a:schemeClr val="bg2">
                    <a:lumMod val="10000"/>
                  </a:schemeClr>
                </a:solidFill>
                <a:latin typeface="+mj-ea"/>
                <a:ea typeface="+mj-ea"/>
              </a:rPr>
              <a:t>社會品質基督化：</a:t>
            </a:r>
            <a:r>
              <a:rPr lang="zh-TW" altLang="zh-TW" sz="3200" dirty="0">
                <a:solidFill>
                  <a:schemeClr val="bg2">
                    <a:lumMod val="10000"/>
                  </a:schemeClr>
                </a:solidFill>
                <a:latin typeface="+mj-ea"/>
                <a:ea typeface="+mj-ea"/>
              </a:rPr>
              <a:t>照顧</a:t>
            </a:r>
            <a:r>
              <a:rPr lang="zh-TW" altLang="zh-TW" sz="3200" dirty="0" smtClean="0">
                <a:solidFill>
                  <a:schemeClr val="bg2">
                    <a:lumMod val="10000"/>
                  </a:schemeClr>
                </a:solidFill>
                <a:latin typeface="+mj-ea"/>
                <a:ea typeface="+mj-ea"/>
              </a:rPr>
              <a:t>弱小、</a:t>
            </a:r>
            <a:r>
              <a:rPr lang="zh-TW" altLang="zh-TW" sz="3200" dirty="0">
                <a:solidFill>
                  <a:schemeClr val="bg2">
                    <a:lumMod val="10000"/>
                  </a:schemeClr>
                </a:solidFill>
                <a:latin typeface="+mj-ea"/>
                <a:ea typeface="+mj-ea"/>
              </a:rPr>
              <a:t>國際</a:t>
            </a:r>
            <a:r>
              <a:rPr lang="zh-TW" altLang="zh-TW" sz="3200" dirty="0" smtClean="0">
                <a:solidFill>
                  <a:schemeClr val="bg2">
                    <a:lumMod val="10000"/>
                  </a:schemeClr>
                </a:solidFill>
                <a:latin typeface="+mj-ea"/>
                <a:ea typeface="+mj-ea"/>
              </a:rPr>
              <a:t>公</a:t>
            </a:r>
            <a:endParaRPr lang="en-US" altLang="zh-TW" sz="3200" dirty="0" smtClean="0">
              <a:solidFill>
                <a:schemeClr val="bg2">
                  <a:lumMod val="10000"/>
                </a:schemeClr>
              </a:solidFill>
              <a:latin typeface="+mj-ea"/>
              <a:ea typeface="+mj-ea"/>
            </a:endParaRPr>
          </a:p>
          <a:p>
            <a:pPr marL="0" indent="0">
              <a:buNone/>
            </a:pPr>
            <a:r>
              <a:rPr lang="en-US" altLang="zh-TW" sz="3200" dirty="0">
                <a:solidFill>
                  <a:schemeClr val="bg2">
                    <a:lumMod val="10000"/>
                  </a:schemeClr>
                </a:solidFill>
                <a:latin typeface="+mj-ea"/>
                <a:ea typeface="+mj-ea"/>
              </a:rPr>
              <a:t> </a:t>
            </a:r>
            <a:r>
              <a:rPr lang="en-US" altLang="zh-TW" sz="3200" dirty="0" smtClean="0">
                <a:solidFill>
                  <a:schemeClr val="bg2">
                    <a:lumMod val="10000"/>
                  </a:schemeClr>
                </a:solidFill>
                <a:latin typeface="+mj-ea"/>
                <a:ea typeface="+mj-ea"/>
              </a:rPr>
              <a:t>            </a:t>
            </a:r>
            <a:r>
              <a:rPr lang="zh-TW" altLang="zh-TW" sz="3200" dirty="0" smtClean="0">
                <a:solidFill>
                  <a:schemeClr val="bg2">
                    <a:lumMod val="10000"/>
                  </a:schemeClr>
                </a:solidFill>
                <a:latin typeface="+mj-ea"/>
                <a:ea typeface="+mj-ea"/>
              </a:rPr>
              <a:t>義</a:t>
            </a:r>
            <a:r>
              <a:rPr lang="zh-TW" altLang="zh-TW" sz="3200" dirty="0">
                <a:solidFill>
                  <a:schemeClr val="bg2">
                    <a:lumMod val="10000"/>
                  </a:schemeClr>
                </a:solidFill>
                <a:latin typeface="+mj-ea"/>
                <a:ea typeface="+mj-ea"/>
              </a:rPr>
              <a:t>、環保生態</a:t>
            </a:r>
            <a:r>
              <a:rPr lang="zh-TW" altLang="zh-TW" sz="3200" dirty="0" smtClean="0">
                <a:solidFill>
                  <a:schemeClr val="bg2">
                    <a:lumMod val="10000"/>
                  </a:schemeClr>
                </a:solidFill>
                <a:latin typeface="+mj-ea"/>
                <a:ea typeface="+mj-ea"/>
              </a:rPr>
              <a:t>、</a:t>
            </a:r>
            <a:r>
              <a:rPr lang="zh-TW" altLang="zh-TW" sz="3200" dirty="0">
                <a:solidFill>
                  <a:schemeClr val="bg2">
                    <a:lumMod val="10000"/>
                  </a:schemeClr>
                </a:solidFill>
                <a:latin typeface="+mj-ea"/>
                <a:ea typeface="+mj-ea"/>
              </a:rPr>
              <a:t>整體健康。</a:t>
            </a:r>
            <a:endParaRPr lang="en-US" altLang="zh-TW" sz="3200" dirty="0">
              <a:solidFill>
                <a:schemeClr val="bg2">
                  <a:lumMod val="10000"/>
                </a:schemeClr>
              </a:solidFill>
              <a:latin typeface="+mj-ea"/>
              <a:ea typeface="+mj-ea"/>
            </a:endParaRPr>
          </a:p>
        </p:txBody>
      </p:sp>
    </p:spTree>
    <p:extLst>
      <p:ext uri="{BB962C8B-B14F-4D97-AF65-F5344CB8AC3E}">
        <p14:creationId xmlns:p14="http://schemas.microsoft.com/office/powerpoint/2010/main" xmlns="" val="389436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chemeClr val="accent6">
                    <a:lumMod val="50000"/>
                  </a:schemeClr>
                </a:solidFill>
              </a:rPr>
              <a:t>早期申命記型約法的內涵與功能</a:t>
            </a:r>
            <a:r>
              <a:rPr lang="en-US" altLang="zh-TW" b="1" dirty="0" smtClean="0">
                <a:solidFill>
                  <a:schemeClr val="accent6">
                    <a:lumMod val="50000"/>
                  </a:schemeClr>
                </a:solidFill>
              </a:rPr>
              <a:t/>
            </a:r>
            <a:br>
              <a:rPr lang="en-US" altLang="zh-TW" b="1" dirty="0" smtClean="0">
                <a:solidFill>
                  <a:schemeClr val="accent6">
                    <a:lumMod val="50000"/>
                  </a:schemeClr>
                </a:solidFill>
              </a:rPr>
            </a:br>
            <a:r>
              <a:rPr lang="zh-TW" altLang="en-US" b="1" dirty="0" smtClean="0">
                <a:solidFill>
                  <a:schemeClr val="accent6">
                    <a:lumMod val="50000"/>
                  </a:schemeClr>
                </a:solidFill>
              </a:rPr>
              <a:t>出埃及團體社會結構</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635616"/>
            <a:ext cx="8371268" cy="4919729"/>
          </a:xfrm>
        </p:spPr>
        <p:txBody>
          <a:bodyPr>
            <a:normAutofit/>
          </a:bodyPr>
          <a:lstStyle/>
          <a:p>
            <a:pPr marL="0" indent="0">
              <a:buNone/>
            </a:pPr>
            <a:r>
              <a:rPr lang="zh-TW" altLang="en-US" sz="2800" dirty="0" smtClean="0"/>
              <a:t>       </a:t>
            </a:r>
            <a:r>
              <a:rPr lang="zh-TW" altLang="en-US" sz="3600" b="1" dirty="0" smtClean="0">
                <a:solidFill>
                  <a:srgbClr val="00B050"/>
                </a:solidFill>
              </a:rPr>
              <a:t>摩西  約法          </a:t>
            </a:r>
            <a:r>
              <a:rPr lang="zh-TW" altLang="en-US" sz="3600" b="1" dirty="0" smtClean="0">
                <a:solidFill>
                  <a:srgbClr val="C00000"/>
                </a:solidFill>
              </a:rPr>
              <a:t>神</a:t>
            </a:r>
            <a:endParaRPr lang="en-US" altLang="zh-TW" sz="3600" b="1" dirty="0" smtClean="0">
              <a:solidFill>
                <a:srgbClr val="C00000"/>
              </a:solidFill>
            </a:endParaRPr>
          </a:p>
          <a:p>
            <a:pPr marL="0" indent="0" algn="ctr">
              <a:buNone/>
            </a:pPr>
            <a:r>
              <a:rPr lang="en-US" altLang="zh-TW" sz="2800" dirty="0" smtClean="0"/>
              <a:t>XX</a:t>
            </a:r>
            <a:r>
              <a:rPr lang="zh-TW" altLang="en-US" sz="2800" dirty="0" smtClean="0"/>
              <a:t>法老</a:t>
            </a:r>
            <a:r>
              <a:rPr lang="en-US" altLang="zh-TW" sz="2800" dirty="0" smtClean="0"/>
              <a:t>XX</a:t>
            </a:r>
          </a:p>
          <a:p>
            <a:pPr marL="0" indent="0" algn="ctr">
              <a:buNone/>
            </a:pPr>
            <a:r>
              <a:rPr lang="zh-TW" altLang="en-US" sz="2800" b="1" dirty="0" smtClean="0">
                <a:solidFill>
                  <a:srgbClr val="C00000"/>
                </a:solidFill>
              </a:rPr>
              <a:t>祭司團體</a:t>
            </a:r>
            <a:r>
              <a:rPr lang="zh-TW" altLang="en-US" sz="2800" dirty="0" smtClean="0"/>
              <a:t>               </a:t>
            </a:r>
            <a:r>
              <a:rPr lang="en-US" altLang="zh-TW" sz="2800" dirty="0" smtClean="0"/>
              <a:t>XX</a:t>
            </a:r>
            <a:r>
              <a:rPr lang="zh-TW" altLang="en-US" sz="2800" dirty="0" smtClean="0"/>
              <a:t>皇家成員</a:t>
            </a:r>
            <a:r>
              <a:rPr lang="en-US" altLang="zh-TW" sz="2800" dirty="0" smtClean="0"/>
              <a:t>XX</a:t>
            </a:r>
            <a:r>
              <a:rPr lang="zh-TW" altLang="en-US" sz="2800" dirty="0" smtClean="0"/>
              <a:t>             軍隊團體</a:t>
            </a:r>
            <a:endParaRPr lang="en-US" altLang="zh-TW" sz="2800" dirty="0" smtClean="0"/>
          </a:p>
          <a:p>
            <a:pPr marL="0" indent="0" algn="ctr">
              <a:buNone/>
            </a:pPr>
            <a:r>
              <a:rPr lang="zh-TW" altLang="en-US" sz="2800" dirty="0" smtClean="0"/>
              <a:t> 以神權建立             </a:t>
            </a:r>
            <a:r>
              <a:rPr lang="zh-TW" altLang="en-US" sz="2800" b="1" dirty="0" smtClean="0">
                <a:solidFill>
                  <a:srgbClr val="0070C0"/>
                </a:solidFill>
              </a:rPr>
              <a:t>臨時士師領導</a:t>
            </a:r>
            <a:r>
              <a:rPr lang="zh-TW" altLang="en-US" sz="2800" dirty="0" smtClean="0"/>
              <a:t>              以武力防衛</a:t>
            </a:r>
            <a:endParaRPr lang="en-US" altLang="zh-TW" sz="2800" dirty="0" smtClean="0"/>
          </a:p>
          <a:p>
            <a:pPr marL="0" indent="0" algn="ctr">
              <a:buNone/>
            </a:pPr>
            <a:r>
              <a:rPr lang="zh-TW" altLang="en-US" sz="2800" dirty="0" smtClean="0"/>
              <a:t>盟約社會                  農工商百姓               盟約社會</a:t>
            </a:r>
            <a:endParaRPr lang="en-US" altLang="zh-TW" sz="2800" dirty="0" smtClean="0"/>
          </a:p>
          <a:p>
            <a:pPr marL="0" indent="0" algn="ctr">
              <a:buNone/>
            </a:pPr>
            <a:r>
              <a:rPr lang="zh-TW" altLang="en-US" sz="4000" b="1" dirty="0" smtClean="0">
                <a:solidFill>
                  <a:srgbClr val="002060"/>
                </a:solidFill>
              </a:rPr>
              <a:t>減少奴隸</a:t>
            </a:r>
            <a:endParaRPr lang="en-US" altLang="zh-TW" sz="4000" b="1" dirty="0" smtClean="0">
              <a:solidFill>
                <a:srgbClr val="002060"/>
              </a:solidFill>
            </a:endParaRPr>
          </a:p>
          <a:p>
            <a:pPr marL="0" indent="0" algn="ctr">
              <a:buNone/>
            </a:pPr>
            <a:endParaRPr lang="en-US" altLang="zh-TW" dirty="0"/>
          </a:p>
          <a:p>
            <a:pPr marL="0" indent="0">
              <a:buNone/>
            </a:pPr>
            <a:r>
              <a:rPr lang="zh-TW" altLang="en-US" sz="1950" dirty="0">
                <a:solidFill>
                  <a:schemeClr val="accent6">
                    <a:lumMod val="50000"/>
                  </a:schemeClr>
                </a:solidFill>
              </a:rPr>
              <a:t>參</a:t>
            </a:r>
            <a:r>
              <a:rPr lang="en-US" altLang="zh-TW" sz="1950" dirty="0">
                <a:solidFill>
                  <a:schemeClr val="accent6">
                    <a:lumMod val="50000"/>
                  </a:schemeClr>
                </a:solidFill>
              </a:rPr>
              <a:t>Daniel </a:t>
            </a:r>
            <a:r>
              <a:rPr lang="en-US" altLang="zh-TW" sz="1950" dirty="0" err="1">
                <a:solidFill>
                  <a:schemeClr val="accent6">
                    <a:lumMod val="50000"/>
                  </a:schemeClr>
                </a:solidFill>
              </a:rPr>
              <a:t>Erlander</a:t>
            </a:r>
            <a:r>
              <a:rPr lang="en-US" altLang="zh-TW" sz="1950" dirty="0">
                <a:solidFill>
                  <a:schemeClr val="accent6">
                    <a:lumMod val="50000"/>
                  </a:schemeClr>
                </a:solidFill>
              </a:rPr>
              <a:t>, “God births a People</a:t>
            </a:r>
            <a:r>
              <a:rPr lang="en-US" altLang="zh-TW" sz="1950" i="1" dirty="0">
                <a:solidFill>
                  <a:schemeClr val="accent6">
                    <a:lumMod val="50000"/>
                  </a:schemeClr>
                </a:solidFill>
              </a:rPr>
              <a:t>,” Liberating Biblical Study</a:t>
            </a:r>
            <a:r>
              <a:rPr lang="en-US" altLang="zh-TW" sz="1950" dirty="0">
                <a:solidFill>
                  <a:schemeClr val="accent6">
                    <a:lumMod val="50000"/>
                  </a:schemeClr>
                </a:solidFill>
              </a:rPr>
              <a:t>, ed., Laurel Dykstra and </a:t>
            </a:r>
            <a:r>
              <a:rPr lang="en-US" altLang="zh-TW" sz="1950" dirty="0" err="1">
                <a:solidFill>
                  <a:schemeClr val="accent6">
                    <a:lumMod val="50000"/>
                  </a:schemeClr>
                </a:solidFill>
              </a:rPr>
              <a:t>Ched</a:t>
            </a:r>
            <a:r>
              <a:rPr lang="en-US" altLang="zh-TW" sz="1950" dirty="0">
                <a:solidFill>
                  <a:schemeClr val="accent6">
                    <a:lumMod val="50000"/>
                  </a:schemeClr>
                </a:solidFill>
              </a:rPr>
              <a:t> Myers (Eugene, Or.: Cascade Books, 2011), 24-30.</a:t>
            </a:r>
          </a:p>
          <a:p>
            <a:pPr marL="0" indent="0" algn="ctr">
              <a:buNone/>
            </a:pPr>
            <a:endParaRPr lang="zh-TW" altLang="en-US" dirty="0"/>
          </a:p>
        </p:txBody>
      </p:sp>
    </p:spTree>
    <p:extLst>
      <p:ext uri="{BB962C8B-B14F-4D97-AF65-F5344CB8AC3E}">
        <p14:creationId xmlns:p14="http://schemas.microsoft.com/office/powerpoint/2010/main" xmlns="" val="385956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chemeClr val="accent6">
                    <a:lumMod val="50000"/>
                  </a:schemeClr>
                </a:solidFill>
              </a:rPr>
              <a:t>早期祭司神學的內涵與功能</a:t>
            </a:r>
            <a:r>
              <a:rPr lang="en-US" altLang="zh-TW" b="1" dirty="0" smtClean="0">
                <a:solidFill>
                  <a:schemeClr val="accent6">
                    <a:lumMod val="50000"/>
                  </a:schemeClr>
                </a:solidFill>
              </a:rPr>
              <a:t/>
            </a:r>
            <a:br>
              <a:rPr lang="en-US" altLang="zh-TW" b="1" dirty="0" smtClean="0">
                <a:solidFill>
                  <a:schemeClr val="accent6">
                    <a:lumMod val="50000"/>
                  </a:schemeClr>
                </a:solidFill>
              </a:rPr>
            </a:br>
            <a:r>
              <a:rPr lang="zh-TW" altLang="en-US" b="1" dirty="0" smtClean="0">
                <a:solidFill>
                  <a:schemeClr val="accent6">
                    <a:lumMod val="50000"/>
                  </a:schemeClr>
                </a:solidFill>
              </a:rPr>
              <a:t>以色列王朝時期≒埃及</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828800"/>
            <a:ext cx="8361608" cy="4803820"/>
          </a:xfrm>
        </p:spPr>
        <p:txBody>
          <a:bodyPr>
            <a:normAutofit/>
          </a:bodyPr>
          <a:lstStyle/>
          <a:p>
            <a:pPr marL="0" indent="0" algn="ctr">
              <a:buNone/>
            </a:pPr>
            <a:r>
              <a:rPr lang="zh-TW" altLang="en-US" sz="3600" b="1" dirty="0" smtClean="0">
                <a:solidFill>
                  <a:srgbClr val="C00000"/>
                </a:solidFill>
              </a:rPr>
              <a:t>神</a:t>
            </a:r>
            <a:endParaRPr lang="en-US" altLang="zh-TW" sz="3600" b="1" dirty="0" smtClean="0">
              <a:solidFill>
                <a:srgbClr val="C00000"/>
              </a:solidFill>
            </a:endParaRPr>
          </a:p>
          <a:p>
            <a:pPr marL="0" indent="0" algn="ctr">
              <a:buNone/>
            </a:pPr>
            <a:r>
              <a:rPr lang="zh-TW" altLang="en-US" sz="3600" b="1" dirty="0" smtClean="0">
                <a:solidFill>
                  <a:srgbClr val="0070C0"/>
                </a:solidFill>
              </a:rPr>
              <a:t>王</a:t>
            </a:r>
            <a:endParaRPr lang="en-US" altLang="zh-TW" sz="3600" b="1" dirty="0" smtClean="0">
              <a:solidFill>
                <a:srgbClr val="0070C0"/>
              </a:solidFill>
            </a:endParaRPr>
          </a:p>
          <a:p>
            <a:pPr marL="0" indent="0" algn="ctr">
              <a:buNone/>
            </a:pPr>
            <a:r>
              <a:rPr lang="zh-TW" altLang="en-US" sz="2800" dirty="0" smtClean="0">
                <a:solidFill>
                  <a:srgbClr val="C00000"/>
                </a:solidFill>
              </a:rPr>
              <a:t>祭司團體</a:t>
            </a:r>
            <a:r>
              <a:rPr lang="zh-TW" altLang="en-US" sz="2800" dirty="0" smtClean="0"/>
              <a:t>               皇家成員               軍隊團體</a:t>
            </a:r>
            <a:endParaRPr lang="en-US" altLang="zh-TW" sz="2800" dirty="0" smtClean="0"/>
          </a:p>
          <a:p>
            <a:pPr marL="0" indent="0" algn="ctr">
              <a:buNone/>
            </a:pPr>
            <a:r>
              <a:rPr lang="zh-TW" altLang="en-US" sz="2800" dirty="0" smtClean="0"/>
              <a:t>以神權正當化           行政階層               以武力維護</a:t>
            </a:r>
            <a:endParaRPr lang="en-US" altLang="zh-TW" sz="2800" dirty="0" smtClean="0"/>
          </a:p>
          <a:p>
            <a:pPr marL="0" indent="0" algn="ctr">
              <a:buNone/>
            </a:pPr>
            <a:r>
              <a:rPr lang="zh-TW" altLang="en-US" sz="2800" dirty="0" smtClean="0"/>
              <a:t>社會階級與價值       農工商百姓        社會階級與</a:t>
            </a:r>
            <a:r>
              <a:rPr lang="zh-TW" altLang="en-US" sz="2800" dirty="0"/>
              <a:t>價值</a:t>
            </a:r>
            <a:endParaRPr lang="en-US" altLang="zh-TW" sz="2800" dirty="0" smtClean="0"/>
          </a:p>
          <a:p>
            <a:pPr marL="0" indent="0" algn="ctr">
              <a:buNone/>
            </a:pPr>
            <a:r>
              <a:rPr lang="zh-TW" altLang="en-US" sz="3600" b="1" dirty="0" smtClean="0">
                <a:solidFill>
                  <a:srgbClr val="002060"/>
                </a:solidFill>
              </a:rPr>
              <a:t>奴隸、奴隸、奴隸</a:t>
            </a:r>
            <a:endParaRPr lang="en-US" altLang="zh-TW" sz="3600" b="1" dirty="0" smtClean="0">
              <a:solidFill>
                <a:srgbClr val="002060"/>
              </a:solidFill>
            </a:endParaRPr>
          </a:p>
          <a:p>
            <a:pPr marL="0" indent="0" algn="ctr">
              <a:buNone/>
            </a:pPr>
            <a:endParaRPr lang="en-US" altLang="zh-TW" dirty="0"/>
          </a:p>
          <a:p>
            <a:pPr marL="0" indent="0">
              <a:buNone/>
            </a:pPr>
            <a:r>
              <a:rPr lang="zh-TW" altLang="en-US" sz="1950" dirty="0">
                <a:solidFill>
                  <a:schemeClr val="accent6">
                    <a:lumMod val="50000"/>
                  </a:schemeClr>
                </a:solidFill>
              </a:rPr>
              <a:t>參</a:t>
            </a:r>
            <a:r>
              <a:rPr lang="en-US" altLang="zh-TW" sz="1950" dirty="0">
                <a:solidFill>
                  <a:schemeClr val="accent6">
                    <a:lumMod val="50000"/>
                  </a:schemeClr>
                </a:solidFill>
              </a:rPr>
              <a:t>Daniel </a:t>
            </a:r>
            <a:r>
              <a:rPr lang="en-US" altLang="zh-TW" sz="1950" dirty="0" err="1">
                <a:solidFill>
                  <a:schemeClr val="accent6">
                    <a:lumMod val="50000"/>
                  </a:schemeClr>
                </a:solidFill>
              </a:rPr>
              <a:t>Erlander</a:t>
            </a:r>
            <a:r>
              <a:rPr lang="en-US" altLang="zh-TW" sz="1950" dirty="0">
                <a:solidFill>
                  <a:schemeClr val="accent6">
                    <a:lumMod val="50000"/>
                  </a:schemeClr>
                </a:solidFill>
              </a:rPr>
              <a:t>, “God births a People</a:t>
            </a:r>
            <a:r>
              <a:rPr lang="en-US" altLang="zh-TW" sz="1950" i="1" dirty="0">
                <a:solidFill>
                  <a:schemeClr val="accent6">
                    <a:lumMod val="50000"/>
                  </a:schemeClr>
                </a:solidFill>
              </a:rPr>
              <a:t>,” Liberating Biblical Study</a:t>
            </a:r>
            <a:r>
              <a:rPr lang="en-US" altLang="zh-TW" sz="1950" dirty="0">
                <a:solidFill>
                  <a:schemeClr val="accent6">
                    <a:lumMod val="50000"/>
                  </a:schemeClr>
                </a:solidFill>
              </a:rPr>
              <a:t>, ed., Laurel Dykstra and </a:t>
            </a:r>
            <a:r>
              <a:rPr lang="en-US" altLang="zh-TW" sz="1950" dirty="0" err="1">
                <a:solidFill>
                  <a:schemeClr val="accent6">
                    <a:lumMod val="50000"/>
                  </a:schemeClr>
                </a:solidFill>
              </a:rPr>
              <a:t>Ched</a:t>
            </a:r>
            <a:r>
              <a:rPr lang="en-US" altLang="zh-TW" sz="1950" dirty="0">
                <a:solidFill>
                  <a:schemeClr val="accent6">
                    <a:lumMod val="50000"/>
                  </a:schemeClr>
                </a:solidFill>
              </a:rPr>
              <a:t> Myers (Eugene, Or.: Cascade Books, 2011), 24-30.</a:t>
            </a:r>
          </a:p>
          <a:p>
            <a:pPr marL="0" indent="0" algn="ctr">
              <a:buNone/>
            </a:pPr>
            <a:endParaRPr lang="zh-TW" altLang="en-US" dirty="0"/>
          </a:p>
        </p:txBody>
      </p:sp>
    </p:spTree>
    <p:extLst>
      <p:ext uri="{BB962C8B-B14F-4D97-AF65-F5344CB8AC3E}">
        <p14:creationId xmlns:p14="http://schemas.microsoft.com/office/powerpoint/2010/main" xmlns="" val="250228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chemeClr val="accent6">
                    <a:lumMod val="50000"/>
                  </a:schemeClr>
                </a:solidFill>
              </a:rPr>
              <a:t>北以色列滅亡後</a:t>
            </a:r>
            <a:r>
              <a:rPr lang="en-US" altLang="zh-TW" b="1" dirty="0" smtClean="0">
                <a:solidFill>
                  <a:schemeClr val="accent6">
                    <a:lumMod val="50000"/>
                  </a:schemeClr>
                </a:solidFill>
              </a:rPr>
              <a:t/>
            </a:r>
            <a:br>
              <a:rPr lang="en-US" altLang="zh-TW" b="1" dirty="0" smtClean="0">
                <a:solidFill>
                  <a:schemeClr val="accent6">
                    <a:lumMod val="50000"/>
                  </a:schemeClr>
                </a:solidFill>
              </a:rPr>
            </a:br>
            <a:r>
              <a:rPr lang="zh-TW" altLang="en-US" b="1" dirty="0" smtClean="0">
                <a:solidFill>
                  <a:schemeClr val="accent6">
                    <a:lumMod val="50000"/>
                  </a:schemeClr>
                </a:solidFill>
              </a:rPr>
              <a:t>申命記神學的內涵與功能</a:t>
            </a:r>
            <a:endParaRPr lang="zh-TW" altLang="en-US" b="1" dirty="0">
              <a:solidFill>
                <a:schemeClr val="accent6">
                  <a:lumMod val="50000"/>
                </a:schemeClr>
              </a:solidFill>
            </a:endParaRPr>
          </a:p>
        </p:txBody>
      </p:sp>
      <p:sp>
        <p:nvSpPr>
          <p:cNvPr id="3" name="內容版面配置區 2"/>
          <p:cNvSpPr>
            <a:spLocks noGrp="1"/>
          </p:cNvSpPr>
          <p:nvPr>
            <p:ph idx="1"/>
          </p:nvPr>
        </p:nvSpPr>
        <p:spPr>
          <a:xfrm>
            <a:off x="457200" y="1738648"/>
            <a:ext cx="8361608" cy="4778061"/>
          </a:xfrm>
        </p:spPr>
        <p:txBody>
          <a:bodyPr>
            <a:normAutofit/>
          </a:bodyPr>
          <a:lstStyle/>
          <a:p>
            <a:pPr marL="0" indent="0">
              <a:buNone/>
            </a:pPr>
            <a:r>
              <a:rPr lang="zh-TW" altLang="en-US" sz="2800" dirty="0" smtClean="0"/>
              <a:t>   </a:t>
            </a:r>
            <a:r>
              <a:rPr lang="zh-TW" altLang="en-US" sz="2800" b="1" dirty="0" smtClean="0">
                <a:solidFill>
                  <a:srgbClr val="00B050"/>
                </a:solidFill>
                <a:latin typeface="+mj-ea"/>
                <a:ea typeface="+mj-ea"/>
              </a:rPr>
              <a:t>先知約法公義呼聲</a:t>
            </a:r>
            <a:r>
              <a:rPr lang="zh-TW" altLang="en-US" sz="2800" b="1" dirty="0" smtClean="0">
                <a:solidFill>
                  <a:srgbClr val="00B050"/>
                </a:solidFill>
              </a:rPr>
              <a:t>        </a:t>
            </a:r>
            <a:r>
              <a:rPr lang="zh-TW" altLang="en-US" sz="3600" b="1" dirty="0" smtClean="0">
                <a:solidFill>
                  <a:srgbClr val="C00000"/>
                </a:solidFill>
              </a:rPr>
              <a:t>神</a:t>
            </a:r>
            <a:endParaRPr lang="en-US" altLang="zh-TW" sz="3600" b="1" dirty="0" smtClean="0">
              <a:solidFill>
                <a:srgbClr val="C00000"/>
              </a:solidFill>
            </a:endParaRPr>
          </a:p>
          <a:p>
            <a:pPr marL="0" indent="0" algn="ctr">
              <a:buNone/>
            </a:pPr>
            <a:r>
              <a:rPr lang="zh-TW" altLang="en-US" sz="3600" b="1" dirty="0" smtClean="0">
                <a:solidFill>
                  <a:srgbClr val="0070C0"/>
                </a:solidFill>
              </a:rPr>
              <a:t>王</a:t>
            </a:r>
            <a:endParaRPr lang="en-US" altLang="zh-TW" sz="3600" b="1" dirty="0" smtClean="0">
              <a:solidFill>
                <a:srgbClr val="0070C0"/>
              </a:solidFill>
            </a:endParaRPr>
          </a:p>
          <a:p>
            <a:pPr marL="0" indent="0" algn="ctr">
              <a:buNone/>
            </a:pPr>
            <a:r>
              <a:rPr lang="zh-TW" altLang="en-US" sz="2800" dirty="0" smtClean="0">
                <a:solidFill>
                  <a:srgbClr val="C00000"/>
                </a:solidFill>
              </a:rPr>
              <a:t>祭司團體</a:t>
            </a:r>
            <a:r>
              <a:rPr lang="zh-TW" altLang="en-US" sz="2800" dirty="0" smtClean="0"/>
              <a:t>               皇家成員               軍隊團體</a:t>
            </a:r>
            <a:endParaRPr lang="en-US" altLang="zh-TW" sz="2800" dirty="0" smtClean="0"/>
          </a:p>
          <a:p>
            <a:pPr marL="0" indent="0" algn="ctr">
              <a:buNone/>
            </a:pPr>
            <a:r>
              <a:rPr lang="zh-TW" altLang="en-US" sz="2800" dirty="0" smtClean="0"/>
              <a:t>以神權正當化          行政階層              以武力維護</a:t>
            </a:r>
            <a:endParaRPr lang="en-US" altLang="zh-TW" sz="2800" dirty="0" smtClean="0"/>
          </a:p>
          <a:p>
            <a:pPr marL="0" indent="0" algn="ctr">
              <a:buNone/>
            </a:pPr>
            <a:r>
              <a:rPr lang="zh-TW" altLang="en-US" sz="2800" dirty="0" smtClean="0"/>
              <a:t>社會階級與價值       農工商百姓        社會階級與</a:t>
            </a:r>
            <a:r>
              <a:rPr lang="zh-TW" altLang="en-US" sz="2800" dirty="0"/>
              <a:t>價值</a:t>
            </a:r>
            <a:endParaRPr lang="en-US" altLang="zh-TW" sz="2800" dirty="0" smtClean="0"/>
          </a:p>
          <a:p>
            <a:pPr marL="0" indent="0" algn="ctr">
              <a:buNone/>
            </a:pPr>
            <a:r>
              <a:rPr lang="zh-TW" altLang="en-US" sz="3600" b="1" dirty="0" smtClean="0">
                <a:solidFill>
                  <a:srgbClr val="002060"/>
                </a:solidFill>
              </a:rPr>
              <a:t>奴隸、奴隸、奴隸</a:t>
            </a:r>
            <a:endParaRPr lang="en-US" altLang="zh-TW" sz="3600" b="1" dirty="0" smtClean="0">
              <a:solidFill>
                <a:srgbClr val="002060"/>
              </a:solidFill>
            </a:endParaRPr>
          </a:p>
          <a:p>
            <a:pPr marL="0" indent="0" algn="ctr">
              <a:buNone/>
            </a:pPr>
            <a:endParaRPr lang="en-US" altLang="zh-TW" dirty="0"/>
          </a:p>
          <a:p>
            <a:pPr marL="0" indent="0">
              <a:buNone/>
            </a:pPr>
            <a:r>
              <a:rPr lang="zh-TW" altLang="en-US" sz="1950" dirty="0">
                <a:solidFill>
                  <a:schemeClr val="accent6">
                    <a:lumMod val="50000"/>
                  </a:schemeClr>
                </a:solidFill>
              </a:rPr>
              <a:t>參</a:t>
            </a:r>
            <a:r>
              <a:rPr lang="en-US" altLang="zh-TW" sz="1950" dirty="0">
                <a:solidFill>
                  <a:schemeClr val="accent6">
                    <a:lumMod val="50000"/>
                  </a:schemeClr>
                </a:solidFill>
              </a:rPr>
              <a:t>Daniel </a:t>
            </a:r>
            <a:r>
              <a:rPr lang="en-US" altLang="zh-TW" sz="1950" dirty="0" err="1">
                <a:solidFill>
                  <a:schemeClr val="accent6">
                    <a:lumMod val="50000"/>
                  </a:schemeClr>
                </a:solidFill>
              </a:rPr>
              <a:t>Erlander</a:t>
            </a:r>
            <a:r>
              <a:rPr lang="en-US" altLang="zh-TW" sz="1950" dirty="0">
                <a:solidFill>
                  <a:schemeClr val="accent6">
                    <a:lumMod val="50000"/>
                  </a:schemeClr>
                </a:solidFill>
              </a:rPr>
              <a:t>, “God births a People</a:t>
            </a:r>
            <a:r>
              <a:rPr lang="en-US" altLang="zh-TW" sz="1950" i="1" dirty="0">
                <a:solidFill>
                  <a:schemeClr val="accent6">
                    <a:lumMod val="50000"/>
                  </a:schemeClr>
                </a:solidFill>
              </a:rPr>
              <a:t>,” Liberating Biblical Study</a:t>
            </a:r>
            <a:r>
              <a:rPr lang="en-US" altLang="zh-TW" sz="1950" dirty="0">
                <a:solidFill>
                  <a:schemeClr val="accent6">
                    <a:lumMod val="50000"/>
                  </a:schemeClr>
                </a:solidFill>
              </a:rPr>
              <a:t>, ed., Laurel Dykstra and </a:t>
            </a:r>
            <a:r>
              <a:rPr lang="en-US" altLang="zh-TW" sz="1950" dirty="0" err="1">
                <a:solidFill>
                  <a:schemeClr val="accent6">
                    <a:lumMod val="50000"/>
                  </a:schemeClr>
                </a:solidFill>
              </a:rPr>
              <a:t>Ched</a:t>
            </a:r>
            <a:r>
              <a:rPr lang="en-US" altLang="zh-TW" sz="1950" dirty="0">
                <a:solidFill>
                  <a:schemeClr val="accent6">
                    <a:lumMod val="50000"/>
                  </a:schemeClr>
                </a:solidFill>
              </a:rPr>
              <a:t> Myers (Eugene, Or.: Cascade Books, 2011), 24-30.</a:t>
            </a:r>
          </a:p>
          <a:p>
            <a:pPr marL="0" indent="0" algn="ctr">
              <a:buNone/>
            </a:pPr>
            <a:endParaRPr lang="zh-TW" altLang="en-US" dirty="0"/>
          </a:p>
        </p:txBody>
      </p:sp>
    </p:spTree>
    <p:extLst>
      <p:ext uri="{BB962C8B-B14F-4D97-AF65-F5344CB8AC3E}">
        <p14:creationId xmlns:p14="http://schemas.microsoft.com/office/powerpoint/2010/main" xmlns="" val="3975896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1208</TotalTime>
  <Words>6378</Words>
  <Application>Microsoft Office PowerPoint</Application>
  <PresentationFormat>On-screen Show (4:3)</PresentationFormat>
  <Paragraphs>389</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暗香撲面</vt:lpstr>
      <vt:lpstr>北美洲臺灣教會協會教育委員會 2016年神學研究會   祭司神學與申命記神學 整合的背景與意涵         </vt:lpstr>
      <vt:lpstr>問題陳述</vt:lpstr>
      <vt:lpstr>從Wellhausen談起</vt:lpstr>
      <vt:lpstr>祭司典整合五經並影響先知書與新約</vt:lpstr>
      <vt:lpstr>早期祭司神學的內涵與功能： 族長時期</vt:lpstr>
      <vt:lpstr>早期祭司神學的內涵與功能 埃及國家社會結構</vt:lpstr>
      <vt:lpstr>早期申命記型約法的內涵與功能 出埃及團體社會結構</vt:lpstr>
      <vt:lpstr>早期祭司神學的內涵與功能 以色列王朝時期≒埃及</vt:lpstr>
      <vt:lpstr>北以色列滅亡後 申命記神學的內涵與功能</vt:lpstr>
      <vt:lpstr>申命記的啟示與成文年代</vt:lpstr>
      <vt:lpstr>申命記的啟示與成文年代</vt:lpstr>
      <vt:lpstr>文學形式 George Mendenhall</vt:lpstr>
      <vt:lpstr>Dtr1(第一版申命記史) 編於主前621-609 年，支援約西亞王宗教改革。</vt:lpstr>
      <vt:lpstr>Dtr1(第一版申命記史) 編於主前621-609 年，支援約西亞王宗教改革。</vt:lpstr>
      <vt:lpstr>重要主題</vt:lpstr>
      <vt:lpstr>經文大綱</vt:lpstr>
      <vt:lpstr>（一）、申命記法典的公義社會目標：    就欲佇恁中間無喪鄉人</vt:lpstr>
      <vt:lpstr>（二）、節期、禮拜、獻禮在反帝國主義與照顧貧弱 （12:1～15:23 // 26:1-19，可另加11:27-19//27:1~29:20）</vt:lpstr>
      <vt:lpstr>（二）、節期、禮拜、獻禮在反帝國主義與照顧貧弱 （12:1～15:23 // 26:1-19，可另加11:27-19//27:1~29:20）</vt:lpstr>
      <vt:lpstr>（二）、節期、禮拜、獻禮在反帝國主義與照顧貧弱 （12:1～15:23 // 26:1-19，可另加11:27-19//27:1~29:20）</vt:lpstr>
      <vt:lpstr>禮拜要紀念神拯救國民脫離帝國主義壓迫的救恩</vt:lpstr>
      <vt:lpstr>禮拜要紀念神拯救國民脫離帝國主義的壓迫</vt:lpstr>
      <vt:lpstr>（三）、政府行政司法組織的設立與施政在照顧貧弱（16:18-17:20//19:1～25:19）</vt:lpstr>
      <vt:lpstr>（三）、政府行政司法組織的設立與施政在照顧貧弱（16:18-17:20//19:1～25:19）</vt:lpstr>
      <vt:lpstr>選總統要選自己人、不讓百姓再回受帝國欺壓、 廉潔有德守法、尊民者：</vt:lpstr>
      <vt:lpstr>（三）、政府行政司法組織的設立與施政在照顧貧弱（16:18-17:20//19:1～25:19）</vt:lpstr>
      <vt:lpstr>（四）、宗教人員是維護照顧貧弱之神法的最後防線 （18:1-22）：社會不全按資本主義</vt:lpstr>
      <vt:lpstr>（四）、宗教人員是維護照顧貧弱之神法的最後防線 （18:1-22）：</vt:lpstr>
      <vt:lpstr>（五）、照顧貧弱以約：何烈山約法，摩押之約（4:1～11:32//27:1～30:20）</vt:lpstr>
      <vt:lpstr>（五）、照顧貧弱以約：何烈山約法，摩押之約 （4:1～11:32//27:1～30:20）</vt:lpstr>
      <vt:lpstr>（六）、照顧貧弱是可行的 （1:1～3:29 // 31:1～34:12）</vt:lpstr>
      <vt:lpstr>（六）、照顧貧弱是可行的 （1:1～3:29 // 31:1～34:12）</vt:lpstr>
      <vt:lpstr>（六）、照顧貧弱是可行的 （1:1～3:29 // 31:1～34:12）</vt:lpstr>
      <vt:lpstr>（七）、小結：愛耶和華守祂的約， 貧弱國也會變成比強國強</vt:lpstr>
      <vt:lpstr>Slide 35</vt:lpstr>
      <vt:lpstr>申命記史神學：公義</vt:lpstr>
      <vt:lpstr>申命記史神學</vt:lpstr>
      <vt:lpstr>Slide 38</vt:lpstr>
      <vt:lpstr>祭司典整合五經並影響先知書與新約</vt:lpstr>
      <vt:lpstr>祭司典整合五經並影響先知書與新約</vt:lpstr>
      <vt:lpstr>祭司神學代表：利未記</vt:lpstr>
      <vt:lpstr>利未記經文大綱 洪同勉。《利未記》卷上與卷下。 </vt:lpstr>
      <vt:lpstr>利未記的總主題</vt:lpstr>
      <vt:lpstr>獻祭的指示(1:1-6:7)</vt:lpstr>
      <vt:lpstr> 獻贖罪祭之例</vt:lpstr>
      <vt:lpstr>11:1~15:33  潔淨的指示</vt:lpstr>
      <vt:lpstr>17:1-26:46  聖潔的法典</vt:lpstr>
      <vt:lpstr>17:1~20:27 聖潔社會的指引</vt:lpstr>
      <vt:lpstr>Slide 49</vt:lpstr>
      <vt:lpstr>利未記經文大綱 </vt:lpstr>
      <vt:lpstr>16:1-34：贖罪和每年贖罪日的條例</vt:lpstr>
      <vt:lpstr>16:1-34  贖罪和每年贖罪日的條例</vt:lpstr>
      <vt:lpstr>16:1-34：贖罪和每年贖罪日的條例</vt:lpstr>
      <vt:lpstr>獻祭：補過與替贖 Wenham, G. J. The Book of Leviticus. NICOT.</vt:lpstr>
      <vt:lpstr>聖潔</vt:lpstr>
      <vt:lpstr>公義與聖潔並具的神</vt:lpstr>
      <vt:lpstr>（例）第一以賽亞：行公義＞贖罪祭？</vt:lpstr>
      <vt:lpstr>（例）第二以賽亞：贖罪祭＞行公義？</vt:lpstr>
      <vt:lpstr>耶穌：行公義＞贖罪祭？</vt:lpstr>
      <vt:lpstr>保羅：贖罪祭＞行公義？</vt:lpstr>
      <vt:lpstr>（例）贖罪祭＞行公義？</vt:lpstr>
      <vt:lpstr>啟示錄：贖罪＋審判</vt:lpstr>
      <vt:lpstr>申命記神學與祭司神學的初省</vt:lpstr>
      <vt:lpstr>Slide 64</vt:lpstr>
      <vt:lpstr>加爾文</vt:lpstr>
      <vt:lpstr>結論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orange sin</dc:creator>
  <cp:lastModifiedBy>Chou</cp:lastModifiedBy>
  <cp:revision>115</cp:revision>
  <dcterms:created xsi:type="dcterms:W3CDTF">2015-12-16T03:56:53Z</dcterms:created>
  <dcterms:modified xsi:type="dcterms:W3CDTF">2016-10-17T17:35:56Z</dcterms:modified>
</cp:coreProperties>
</file>